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Nunito"/>
      <p:regular r:id="rId35"/>
      <p:bold r:id="rId36"/>
      <p:italic r:id="rId37"/>
      <p:boldItalic r:id="rId38"/>
    </p:embeddedFont>
    <p:embeddedFont>
      <p:font typeface="Maven Pro SemiBold"/>
      <p:regular r:id="rId39"/>
      <p:bold r:id="rId40"/>
    </p:embeddedFont>
    <p:embeddedFont>
      <p:font typeface="Maven Pro"/>
      <p:regular r:id="rId41"/>
      <p:bold r:id="rId42"/>
    </p:embeddedFont>
    <p:embeddedFont>
      <p:font typeface="Maven Pro Medium"/>
      <p:regular r:id="rId43"/>
      <p:bold r:id="rId44"/>
    </p:embeddedFont>
    <p:embeddedFont>
      <p:font typeface="Nunito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9426EE-32CD-414F-B31B-2DA8FA05BD3C}">
  <a:tblStyle styleId="{269426EE-32CD-414F-B31B-2DA8FA05BD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SemiBold-bold.fntdata"/><Relationship Id="rId20" Type="http://schemas.openxmlformats.org/officeDocument/2006/relationships/slide" Target="slides/slide14.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6.xml"/><Relationship Id="rId44" Type="http://schemas.openxmlformats.org/officeDocument/2006/relationships/font" Target="fonts/MavenProMedium-bold.fntdata"/><Relationship Id="rId21" Type="http://schemas.openxmlformats.org/officeDocument/2006/relationships/slide" Target="slides/slide15.xml"/><Relationship Id="rId43" Type="http://schemas.openxmlformats.org/officeDocument/2006/relationships/font" Target="fonts/MavenProMedium-regular.fntdata"/><Relationship Id="rId24" Type="http://schemas.openxmlformats.org/officeDocument/2006/relationships/slide" Target="slides/slide18.xml"/><Relationship Id="rId46" Type="http://schemas.openxmlformats.org/officeDocument/2006/relationships/font" Target="fonts/NunitoMedium-bold.fntdata"/><Relationship Id="rId23" Type="http://schemas.openxmlformats.org/officeDocument/2006/relationships/slide" Target="slides/slide17.xml"/><Relationship Id="rId45" Type="http://schemas.openxmlformats.org/officeDocument/2006/relationships/font" Target="fonts/Nuni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NunitoMedium-boldItalic.fntdata"/><Relationship Id="rId25" Type="http://schemas.openxmlformats.org/officeDocument/2006/relationships/slide" Target="slides/slide19.xml"/><Relationship Id="rId47" Type="http://schemas.openxmlformats.org/officeDocument/2006/relationships/font" Target="fonts/NunitoMedium-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39" Type="http://schemas.openxmlformats.org/officeDocument/2006/relationships/font" Target="fonts/MavenProSemiBold-regular.fntdata"/><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9c33c6e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9c33c6e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9a9303e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9a9303e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b7552c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9b7552c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9b7552c7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9b7552c7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9b7552c7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9b7552c7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9b7552c7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9b7552c7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9c33c6e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9c33c6e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9c03e649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9c03e649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9c33c6e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9c33c6e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9d16b6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9d16b6a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95f3c122f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95f3c122f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9d16b6a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9d16b6a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9c03e64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9c03e64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9c03e64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9c03e64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9e37728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9e37728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9e37728e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9e37728e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9e37728e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9e37728e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9e37728e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9e37728e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9e37728e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9e37728e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9e37728e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9e37728e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95f3c122f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95f3c122f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95f3c122f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95f3c122f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9059fbf6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9059fbf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de6bf1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de6bf1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9059fbf6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9059fbf6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9a9303e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9a9303e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9a9303e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9a9303e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462100" y="428613"/>
            <a:ext cx="2143125" cy="2143125"/>
          </a:xfrm>
          <a:prstGeom prst="rect">
            <a:avLst/>
          </a:prstGeom>
          <a:noFill/>
          <a:ln>
            <a:noFill/>
          </a:ln>
        </p:spPr>
      </p:pic>
      <p:sp>
        <p:nvSpPr>
          <p:cNvPr id="278" name="Google Shape;278;p13"/>
          <p:cNvSpPr txBox="1"/>
          <p:nvPr/>
        </p:nvSpPr>
        <p:spPr>
          <a:xfrm>
            <a:off x="3036000" y="976847"/>
            <a:ext cx="6108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Επίδραση της ανάλυσης ανεξάρτητων συνιστωσών στην ανάλυση συνδεσιμότητας του εγκεφάλου σε δεδομένα EEG</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p13"/>
          <p:cNvSpPr txBox="1"/>
          <p:nvPr/>
        </p:nvSpPr>
        <p:spPr>
          <a:xfrm>
            <a:off x="592700" y="3305100"/>
            <a:ext cx="290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Στεργιάδης Συμεωνίδης Αλέξανδρος</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ΑΕΜ : 8245</a:t>
            </a:r>
            <a:endParaRPr/>
          </a:p>
        </p:txBody>
      </p:sp>
      <p:sp>
        <p:nvSpPr>
          <p:cNvPr id="280" name="Google Shape;280;p13"/>
          <p:cNvSpPr txBox="1"/>
          <p:nvPr/>
        </p:nvSpPr>
        <p:spPr>
          <a:xfrm>
            <a:off x="6252800" y="3305100"/>
            <a:ext cx="238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Επιβλέπων καθηγητής: Δημήτρης Κουγιουμτζής</a:t>
            </a:r>
            <a:endParaRPr/>
          </a:p>
        </p:txBody>
      </p:sp>
      <p:sp>
        <p:nvSpPr>
          <p:cNvPr id="281" name="Google Shape;281;p13"/>
          <p:cNvSpPr txBox="1"/>
          <p:nvPr/>
        </p:nvSpPr>
        <p:spPr>
          <a:xfrm>
            <a:off x="3036000" y="3305100"/>
            <a:ext cx="3216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Αριστοτέλειο πανεπιστήμιο Θεσσαλονίκης</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Τμήμα ηλεκτρολόγων μηχανικών και μηχανικών υπολογιστών</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Τομέας ηλεκτρονικής</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50" name="Shape 350"/>
        <p:cNvGrpSpPr/>
        <p:nvPr/>
      </p:nvGrpSpPr>
      <p:grpSpPr>
        <a:xfrm>
          <a:off x="0" y="0"/>
          <a:ext cx="0" cy="0"/>
          <a:chOff x="0" y="0"/>
          <a:chExt cx="0" cy="0"/>
        </a:xfrm>
      </p:grpSpPr>
      <p:sp>
        <p:nvSpPr>
          <p:cNvPr id="351" name="Google Shape;351;p22"/>
          <p:cNvSpPr txBox="1"/>
          <p:nvPr>
            <p:ph type="title"/>
          </p:nvPr>
        </p:nvSpPr>
        <p:spPr>
          <a:xfrm>
            <a:off x="3435750" y="0"/>
            <a:ext cx="39780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Μεθοδολογία</a:t>
            </a:r>
            <a:endParaRPr/>
          </a:p>
        </p:txBody>
      </p:sp>
      <p:sp>
        <p:nvSpPr>
          <p:cNvPr id="352" name="Google Shape;352;p22"/>
          <p:cNvSpPr txBox="1"/>
          <p:nvPr>
            <p:ph idx="1" type="body"/>
          </p:nvPr>
        </p:nvSpPr>
        <p:spPr>
          <a:xfrm>
            <a:off x="1303800" y="804625"/>
            <a:ext cx="7030500" cy="254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rgbClr val="000000"/>
                </a:solidFill>
                <a:latin typeface="Maven Pro"/>
                <a:ea typeface="Maven Pro"/>
                <a:cs typeface="Maven Pro"/>
                <a:sym typeface="Maven Pro"/>
              </a:rPr>
              <a:t>rCGCI, CGCI, PDC</a:t>
            </a:r>
            <a:r>
              <a:rPr lang="en-GB" sz="1400">
                <a:solidFill>
                  <a:srgbClr val="000000"/>
                </a:solidFill>
                <a:latin typeface="Maven Pro Medium"/>
                <a:ea typeface="Maven Pro Medium"/>
                <a:cs typeface="Maven Pro Medium"/>
                <a:sym typeface="Maven Pro Medium"/>
              </a:rPr>
              <a:t> - μετρικές αιτιότητας: οι μετρήσεις μετατρέπονται σε δίκτυα και συγκρίνονται με το </a:t>
            </a:r>
            <a:r>
              <a:rPr lang="en-GB" sz="1400">
                <a:solidFill>
                  <a:srgbClr val="000000"/>
                </a:solidFill>
                <a:latin typeface="Maven Pro"/>
                <a:ea typeface="Maven Pro"/>
                <a:cs typeface="Maven Pro"/>
                <a:sym typeface="Maven Pro"/>
              </a:rPr>
              <a:t>ground truth.</a:t>
            </a:r>
            <a:r>
              <a:rPr lang="en-GB" sz="1400">
                <a:solidFill>
                  <a:srgbClr val="000000"/>
                </a:solidFill>
                <a:latin typeface="Maven Pro Medium"/>
                <a:ea typeface="Maven Pro Medium"/>
                <a:cs typeface="Maven Pro Medium"/>
                <a:sym typeface="Maven Pro Medium"/>
              </a:rPr>
              <a:t> Έπειτα υπολογίζονται τα </a:t>
            </a:r>
            <a:r>
              <a:rPr lang="en-GB" sz="1400">
                <a:solidFill>
                  <a:srgbClr val="000000"/>
                </a:solidFill>
                <a:latin typeface="Maven Pro"/>
                <a:ea typeface="Maven Pro"/>
                <a:cs typeface="Maven Pro"/>
                <a:sym typeface="Maven Pro"/>
              </a:rPr>
              <a:t>accuracy, specificity</a:t>
            </a:r>
            <a:r>
              <a:rPr lang="en-GB" sz="1400">
                <a:solidFill>
                  <a:srgbClr val="000000"/>
                </a:solidFill>
                <a:latin typeface="Maven Pro Medium"/>
                <a:ea typeface="Maven Pro Medium"/>
                <a:cs typeface="Maven Pro Medium"/>
                <a:sym typeface="Maven Pro Medium"/>
              </a:rPr>
              <a:t> και </a:t>
            </a:r>
            <a:r>
              <a:rPr lang="en-GB" sz="1400">
                <a:solidFill>
                  <a:srgbClr val="000000"/>
                </a:solidFill>
                <a:latin typeface="Maven Pro"/>
                <a:ea typeface="Maven Pro"/>
                <a:cs typeface="Maven Pro"/>
                <a:sym typeface="Maven Pro"/>
              </a:rPr>
              <a:t>sensitivity</a:t>
            </a:r>
            <a:r>
              <a:rPr lang="en-GB" sz="1400">
                <a:solidFill>
                  <a:srgbClr val="000000"/>
                </a:solidFill>
                <a:latin typeface="Maven Pro Medium"/>
                <a:ea typeface="Maven Pro Medium"/>
                <a:cs typeface="Maven Pro Medium"/>
                <a:sym typeface="Maven Pro Medium"/>
              </a:rPr>
              <a:t>.</a:t>
            </a:r>
            <a:endParaRPr sz="1400">
              <a:solidFill>
                <a:srgbClr val="000000"/>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400">
              <a:solidFill>
                <a:srgbClr val="000000"/>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rPr lang="en-GB" sz="1400">
                <a:solidFill>
                  <a:srgbClr val="000000"/>
                </a:solidFill>
                <a:latin typeface="Maven Pro Medium"/>
                <a:ea typeface="Maven Pro Medium"/>
                <a:cs typeface="Maven Pro Medium"/>
                <a:sym typeface="Maven Pro Medium"/>
              </a:rPr>
              <a:t>Ο μετασχηματισμός σε δίκτυο γίνεται με την εφαρμογή ενός κατωφλίου στις μετρήσεις.</a:t>
            </a:r>
            <a:endParaRPr sz="1400">
              <a:solidFill>
                <a:srgbClr val="000000"/>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400">
              <a:solidFill>
                <a:srgbClr val="000000"/>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rPr lang="en-GB" sz="1400">
                <a:solidFill>
                  <a:srgbClr val="000000"/>
                </a:solidFill>
                <a:latin typeface="Maven Pro Medium"/>
                <a:ea typeface="Maven Pro Medium"/>
                <a:cs typeface="Maven Pro Medium"/>
                <a:sym typeface="Maven Pro Medium"/>
              </a:rPr>
              <a:t>Η επιλογή των κατωφλίων για την κάθε μετρική έγινε μετά την εκτέλεση των πειραμάτων, έτσι ώστε να επιτυγχάνεται ικανοποιητικό </a:t>
            </a:r>
            <a:r>
              <a:rPr lang="en-GB" sz="1400">
                <a:solidFill>
                  <a:srgbClr val="000000"/>
                </a:solidFill>
                <a:latin typeface="Maven Pro"/>
                <a:ea typeface="Maven Pro"/>
                <a:cs typeface="Maven Pro"/>
                <a:sym typeface="Maven Pro"/>
              </a:rPr>
              <a:t>sensitivity </a:t>
            </a:r>
            <a:r>
              <a:rPr lang="en-GB" sz="1400">
                <a:solidFill>
                  <a:srgbClr val="000000"/>
                </a:solidFill>
                <a:latin typeface="Maven Pro Medium"/>
                <a:ea typeface="Maven Pro Medium"/>
                <a:cs typeface="Maven Pro Medium"/>
                <a:sym typeface="Maven Pro Medium"/>
              </a:rPr>
              <a:t>στα αρχικά, καθαρά δεδομένα.</a:t>
            </a:r>
            <a:endParaRPr sz="1400">
              <a:solidFill>
                <a:srgbClr val="000000"/>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a:solidFill>
                <a:srgbClr val="000000"/>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56" name="Shape 356"/>
        <p:cNvGrpSpPr/>
        <p:nvPr/>
      </p:nvGrpSpPr>
      <p:grpSpPr>
        <a:xfrm>
          <a:off x="0" y="0"/>
          <a:ext cx="0" cy="0"/>
          <a:chOff x="0" y="0"/>
          <a:chExt cx="0" cy="0"/>
        </a:xfrm>
      </p:grpSpPr>
      <p:sp>
        <p:nvSpPr>
          <p:cNvPr id="357" name="Google Shape;357;p23"/>
          <p:cNvSpPr txBox="1"/>
          <p:nvPr>
            <p:ph type="title"/>
          </p:nvPr>
        </p:nvSpPr>
        <p:spPr>
          <a:xfrm>
            <a:off x="3823350" y="0"/>
            <a:ext cx="1991400" cy="7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a:latin typeface="Maven Pro SemiBold"/>
                <a:ea typeface="Maven Pro SemiBold"/>
                <a:cs typeface="Maven Pro SemiBold"/>
                <a:sym typeface="Maven Pro SemiBold"/>
              </a:rPr>
              <a:t>7 </a:t>
            </a:r>
            <a:r>
              <a:rPr lang="en-GB"/>
              <a:t>περιοχές</a:t>
            </a:r>
            <a:endParaRPr/>
          </a:p>
        </p:txBody>
      </p:sp>
      <p:graphicFrame>
        <p:nvGraphicFramePr>
          <p:cNvPr id="358" name="Google Shape;358;p23"/>
          <p:cNvGraphicFramePr/>
          <p:nvPr/>
        </p:nvGraphicFramePr>
        <p:xfrm>
          <a:off x="1233750" y="790075"/>
          <a:ext cx="3000000" cy="3000000"/>
        </p:xfrm>
        <a:graphic>
          <a:graphicData uri="http://schemas.openxmlformats.org/drawingml/2006/table">
            <a:tbl>
              <a:tblPr>
                <a:noFill/>
                <a:tableStyleId>{269426EE-32CD-414F-B31B-2DA8FA05BD3C}</a:tableStyleId>
              </a:tblPr>
              <a:tblGrid>
                <a:gridCol w="988500"/>
                <a:gridCol w="657000"/>
                <a:gridCol w="656975"/>
                <a:gridCol w="777525"/>
                <a:gridCol w="717300"/>
                <a:gridCol w="737350"/>
                <a:gridCol w="687125"/>
              </a:tblGrid>
              <a:tr h="71265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CGCI</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Clean</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wICA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0 | </a:t>
                      </a:r>
                      <a:endParaRPr sz="1100"/>
                    </a:p>
                    <a:p>
                      <a:pPr indent="0" lvl="0" marL="0" rtl="0" algn="l">
                        <a:spcBef>
                          <a:spcPts val="0"/>
                        </a:spcBef>
                        <a:spcAft>
                          <a:spcPts val="0"/>
                        </a:spcAft>
                        <a:buNone/>
                      </a:pPr>
                      <a:r>
                        <a:rPr lang="en-GB" sz="1100">
                          <a:solidFill>
                            <a:schemeClr val="dk1"/>
                          </a:solidFill>
                        </a:rPr>
                        <a:t>0</a:t>
                      </a:r>
                      <a:r>
                        <a:rPr lang="en-GB" sz="1100"/>
                        <a:t> | </a:t>
                      </a:r>
                      <a:endParaRPr sz="1100"/>
                    </a:p>
                    <a:p>
                      <a:pPr indent="0" lvl="0" marL="0" rtl="0" algn="l">
                        <a:spcBef>
                          <a:spcPts val="0"/>
                        </a:spcBef>
                        <a:spcAft>
                          <a:spcPts val="0"/>
                        </a:spcAft>
                        <a:buNone/>
                      </a:pPr>
                      <a:r>
                        <a:rPr lang="en-GB" sz="1100">
                          <a:solidFill>
                            <a:srgbClr val="FF0000"/>
                          </a:solidFill>
                        </a:rPr>
                        <a:t>0.01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0 </a:t>
                      </a:r>
                      <a:r>
                        <a:rPr lang="en-GB" sz="1100"/>
                        <a:t>| </a:t>
                      </a:r>
                      <a:endParaRPr sz="1100"/>
                    </a:p>
                    <a:p>
                      <a:pPr indent="0" lvl="0" marL="0" rtl="0" algn="l">
                        <a:spcBef>
                          <a:spcPts val="0"/>
                        </a:spcBef>
                        <a:spcAft>
                          <a:spcPts val="0"/>
                        </a:spcAft>
                        <a:buNone/>
                      </a:pPr>
                      <a:r>
                        <a:rPr lang="en-GB" sz="1100">
                          <a:solidFill>
                            <a:schemeClr val="dk1"/>
                          </a:solidFill>
                        </a:rPr>
                        <a:t>0 </a:t>
                      </a:r>
                      <a:r>
                        <a:rPr lang="en-GB" sz="1100"/>
                        <a:t>| </a:t>
                      </a:r>
                      <a:endParaRPr sz="1100"/>
                    </a:p>
                    <a:p>
                      <a:pPr indent="0" lvl="0" marL="0" rtl="0" algn="l">
                        <a:spcBef>
                          <a:spcPts val="0"/>
                        </a:spcBef>
                        <a:spcAft>
                          <a:spcPts val="0"/>
                        </a:spcAft>
                        <a:buNone/>
                      </a:pPr>
                      <a:r>
                        <a:rPr lang="en-GB" sz="1100">
                          <a:solidFill>
                            <a:srgbClr val="FF0000"/>
                          </a:solidFill>
                        </a:rPr>
                        <a:t>0.62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0.02 </a:t>
                      </a:r>
                      <a:r>
                        <a:rPr lang="en-GB" sz="1100"/>
                        <a:t>| </a:t>
                      </a:r>
                      <a:endParaRPr sz="1100"/>
                    </a:p>
                    <a:p>
                      <a:pPr indent="0" lvl="0" marL="0" rtl="0" algn="l">
                        <a:spcBef>
                          <a:spcPts val="0"/>
                        </a:spcBef>
                        <a:spcAft>
                          <a:spcPts val="0"/>
                        </a:spcAft>
                        <a:buNone/>
                      </a:pPr>
                      <a:r>
                        <a:rPr lang="en-GB" sz="1100">
                          <a:solidFill>
                            <a:schemeClr val="dk1"/>
                          </a:solidFill>
                        </a:rPr>
                        <a:t>0.18</a:t>
                      </a:r>
                      <a:r>
                        <a:rPr lang="en-GB" sz="1100"/>
                        <a:t> | </a:t>
                      </a:r>
                      <a:endParaRPr sz="1100"/>
                    </a:p>
                    <a:p>
                      <a:pPr indent="0" lvl="0" marL="0" rtl="0" algn="l">
                        <a:spcBef>
                          <a:spcPts val="0"/>
                        </a:spcBef>
                        <a:spcAft>
                          <a:spcPts val="0"/>
                        </a:spcAft>
                        <a:buNone/>
                      </a:pPr>
                      <a:r>
                        <a:rPr lang="en-GB" sz="1100">
                          <a:solidFill>
                            <a:srgbClr val="FF0000"/>
                          </a:solidFill>
                        </a:rPr>
                        <a:t>0.54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0.00 </a:t>
                      </a:r>
                      <a:r>
                        <a:rPr lang="en-GB" sz="1100"/>
                        <a:t>| </a:t>
                      </a:r>
                      <a:endParaRPr sz="1100"/>
                    </a:p>
                    <a:p>
                      <a:pPr indent="0" lvl="0" marL="0" rtl="0" algn="l">
                        <a:spcBef>
                          <a:spcPts val="0"/>
                        </a:spcBef>
                        <a:spcAft>
                          <a:spcPts val="0"/>
                        </a:spcAft>
                        <a:buNone/>
                      </a:pPr>
                      <a:r>
                        <a:rPr lang="en-GB" sz="1100">
                          <a:solidFill>
                            <a:schemeClr val="dk1"/>
                          </a:solidFill>
                        </a:rPr>
                        <a:t>0.03</a:t>
                      </a:r>
                      <a:r>
                        <a:rPr lang="en-GB" sz="1100"/>
                        <a:t> | </a:t>
                      </a:r>
                      <a:endParaRPr sz="1100"/>
                    </a:p>
                    <a:p>
                      <a:pPr indent="0" lvl="0" marL="0" rtl="0" algn="l">
                        <a:spcBef>
                          <a:spcPts val="0"/>
                        </a:spcBef>
                        <a:spcAft>
                          <a:spcPts val="0"/>
                        </a:spcAft>
                        <a:buNone/>
                      </a:pPr>
                      <a:r>
                        <a:rPr lang="en-GB" sz="1100">
                          <a:solidFill>
                            <a:srgbClr val="FF0000"/>
                          </a:solidFill>
                        </a:rPr>
                        <a:t>0.23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0.02 </a:t>
                      </a:r>
                      <a:r>
                        <a:rPr lang="en-GB" sz="1100"/>
                        <a:t>|</a:t>
                      </a:r>
                      <a:endParaRPr sz="1100"/>
                    </a:p>
                    <a:p>
                      <a:pPr indent="0" lvl="0" marL="0" rtl="0" algn="l">
                        <a:spcBef>
                          <a:spcPts val="0"/>
                        </a:spcBef>
                        <a:spcAft>
                          <a:spcPts val="0"/>
                        </a:spcAft>
                        <a:buNone/>
                      </a:pPr>
                      <a:r>
                        <a:rPr lang="en-GB" sz="1100">
                          <a:solidFill>
                            <a:schemeClr val="dk1"/>
                          </a:solidFill>
                        </a:rPr>
                        <a:t>0.02</a:t>
                      </a:r>
                      <a:r>
                        <a:rPr lang="en-GB" sz="1100"/>
                        <a:t> | </a:t>
                      </a:r>
                      <a:endParaRPr sz="1100"/>
                    </a:p>
                    <a:p>
                      <a:pPr indent="0" lvl="0" marL="0" rtl="0" algn="l">
                        <a:spcBef>
                          <a:spcPts val="0"/>
                        </a:spcBef>
                        <a:spcAft>
                          <a:spcPts val="0"/>
                        </a:spcAft>
                        <a:buNone/>
                      </a:pPr>
                      <a:r>
                        <a:rPr lang="en-GB" sz="1100">
                          <a:solidFill>
                            <a:srgbClr val="FF0000"/>
                          </a:solidFill>
                        </a:rPr>
                        <a:t>0.03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0 </a:t>
                      </a:r>
                      <a:r>
                        <a:rPr lang="en-GB" sz="1100"/>
                        <a:t>|</a:t>
                      </a:r>
                      <a:endParaRPr sz="1100"/>
                    </a:p>
                    <a:p>
                      <a:pPr indent="0" lvl="0" marL="0" rtl="0" algn="l">
                        <a:spcBef>
                          <a:spcPts val="0"/>
                        </a:spcBef>
                        <a:spcAft>
                          <a:spcPts val="0"/>
                        </a:spcAft>
                        <a:buNone/>
                      </a:pPr>
                      <a:r>
                        <a:rPr lang="en-GB" sz="1100">
                          <a:solidFill>
                            <a:schemeClr val="dk1"/>
                          </a:solidFill>
                        </a:rPr>
                        <a:t>0</a:t>
                      </a:r>
                      <a:r>
                        <a:rPr lang="en-GB" sz="1100"/>
                        <a:t> | </a:t>
                      </a:r>
                      <a:endParaRPr sz="1100"/>
                    </a:p>
                    <a:p>
                      <a:pPr indent="0" lvl="0" marL="0" rtl="0" algn="l">
                        <a:spcBef>
                          <a:spcPts val="0"/>
                        </a:spcBef>
                        <a:spcAft>
                          <a:spcPts val="0"/>
                        </a:spcAft>
                        <a:buNone/>
                      </a:pPr>
                      <a:r>
                        <a:rPr lang="en-GB" sz="1100">
                          <a:solidFill>
                            <a:srgbClr val="FF0000"/>
                          </a:solidFill>
                        </a:rPr>
                        <a:t>0</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99.9%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 </a:t>
                      </a:r>
                      <a:r>
                        <a:rPr lang="en-GB" sz="1100">
                          <a:solidFill>
                            <a:schemeClr val="dk1"/>
                          </a:solidFill>
                        </a:rPr>
                        <a:t>100% </a:t>
                      </a:r>
                      <a:r>
                        <a:rPr lang="en-GB" sz="1100"/>
                        <a:t> | </a:t>
                      </a:r>
                      <a:r>
                        <a:rPr lang="en-GB" sz="1100">
                          <a:solidFill>
                            <a:srgbClr val="FF0000"/>
                          </a:solidFill>
                        </a:rPr>
                        <a:t>98.7%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 | </a:t>
                      </a:r>
                      <a:r>
                        <a:rPr lang="en-GB" sz="1100">
                          <a:solidFill>
                            <a:schemeClr val="dk1"/>
                          </a:solidFill>
                        </a:rPr>
                        <a:t>99.6%</a:t>
                      </a:r>
                      <a:r>
                        <a:rPr lang="en-GB" sz="1100"/>
                        <a:t> | </a:t>
                      </a:r>
                      <a:r>
                        <a:rPr lang="en-GB" sz="1100">
                          <a:solidFill>
                            <a:srgbClr val="FF0000"/>
                          </a:solidFill>
                        </a:rPr>
                        <a:t>98.9%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 </a:t>
                      </a:r>
                      <a:r>
                        <a:rPr lang="en-GB" sz="1100">
                          <a:solidFill>
                            <a:schemeClr val="dk1"/>
                          </a:solidFill>
                        </a:rPr>
                        <a:t>99.9% </a:t>
                      </a:r>
                      <a:r>
                        <a:rPr lang="en-GB" sz="1100"/>
                        <a:t>| </a:t>
                      </a:r>
                      <a:r>
                        <a:rPr lang="en-GB" sz="1100">
                          <a:solidFill>
                            <a:srgbClr val="FF0000"/>
                          </a:solidFill>
                        </a:rPr>
                        <a:t>99.5%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 | </a:t>
                      </a:r>
                      <a:r>
                        <a:rPr lang="en-GB" sz="1100">
                          <a:solidFill>
                            <a:schemeClr val="dk1"/>
                          </a:solidFill>
                        </a:rPr>
                        <a:t>99.9%</a:t>
                      </a:r>
                      <a:r>
                        <a:rPr lang="en-GB" sz="1100"/>
                        <a:t> | </a:t>
                      </a:r>
                      <a:r>
                        <a:rPr lang="en-GB" sz="1100">
                          <a:solidFill>
                            <a:srgbClr val="FF0000"/>
                          </a:solidFill>
                        </a:rPr>
                        <a:t>99.9%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 </a:t>
                      </a:r>
                      <a:r>
                        <a:rPr lang="en-GB" sz="1100">
                          <a:solidFill>
                            <a:schemeClr val="dk1"/>
                          </a:solidFill>
                        </a:rPr>
                        <a:t>100% </a:t>
                      </a:r>
                      <a:r>
                        <a:rPr lang="en-GB" sz="1100"/>
                        <a:t>| </a:t>
                      </a:r>
                      <a:r>
                        <a:rPr lang="en-GB" sz="1100">
                          <a:solidFill>
                            <a:srgbClr val="FF0000"/>
                          </a:solidFill>
                        </a:rPr>
                        <a:t>100%</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99.9%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 </a:t>
                      </a:r>
                      <a:r>
                        <a:rPr lang="en-GB" sz="1100"/>
                        <a:t>| </a:t>
                      </a:r>
                      <a:r>
                        <a:rPr lang="en-GB" sz="1100">
                          <a:solidFill>
                            <a:srgbClr val="FF0000"/>
                          </a:solidFill>
                        </a:rPr>
                        <a:t>99.4%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99.7%</a:t>
                      </a:r>
                      <a:r>
                        <a:rPr lang="en-GB" sz="1100"/>
                        <a:t> | </a:t>
                      </a:r>
                      <a:r>
                        <a:rPr lang="en-GB" sz="1100">
                          <a:solidFill>
                            <a:srgbClr val="FF0000"/>
                          </a:solidFill>
                        </a:rPr>
                        <a:t>99.2%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99.9%</a:t>
                      </a:r>
                      <a:r>
                        <a:rPr lang="en-GB" sz="1100"/>
                        <a:t> | </a:t>
                      </a:r>
                      <a:r>
                        <a:rPr lang="en-GB" sz="1100">
                          <a:solidFill>
                            <a:srgbClr val="FF0000"/>
                          </a:solidFill>
                        </a:rPr>
                        <a:t>99.7%</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99.9%</a:t>
                      </a:r>
                      <a:r>
                        <a:rPr lang="en-GB" sz="1100"/>
                        <a:t> | </a:t>
                      </a:r>
                      <a:r>
                        <a:rPr lang="en-GB" sz="1100">
                          <a:solidFill>
                            <a:srgbClr val="FF0000"/>
                          </a:solidFill>
                        </a:rPr>
                        <a:t>99.9%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100%</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100%</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95.8%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99.8% </a:t>
                      </a:r>
                      <a:r>
                        <a:rPr lang="en-GB" sz="1100"/>
                        <a:t>| </a:t>
                      </a:r>
                      <a:r>
                        <a:rPr lang="en-GB" sz="1100">
                          <a:solidFill>
                            <a:schemeClr val="dk1"/>
                          </a:solidFill>
                        </a:rPr>
                        <a:t>99.3%</a:t>
                      </a:r>
                      <a:r>
                        <a:rPr lang="en-GB" sz="1100"/>
                        <a:t> | </a:t>
                      </a:r>
                      <a:r>
                        <a:rPr lang="en-GB" sz="1100">
                          <a:solidFill>
                            <a:srgbClr val="FF0000"/>
                          </a:solidFill>
                        </a:rPr>
                        <a:t>97.5%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98.8%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99.8% </a:t>
                      </a:r>
                      <a:r>
                        <a:rPr lang="en-GB" sz="1100"/>
                        <a:t>| </a:t>
                      </a:r>
                      <a:r>
                        <a:rPr lang="en-GB" sz="1100">
                          <a:solidFill>
                            <a:schemeClr val="dk1"/>
                          </a:solidFill>
                        </a:rPr>
                        <a:t>99.9%</a:t>
                      </a:r>
                      <a:r>
                        <a:rPr lang="en-GB" sz="1100"/>
                        <a:t> | </a:t>
                      </a:r>
                      <a:r>
                        <a:rPr lang="en-GB" sz="1100">
                          <a:solidFill>
                            <a:srgbClr val="FF0000"/>
                          </a:solidFill>
                        </a:rPr>
                        <a:t>100%</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100% </a:t>
                      </a:r>
                      <a:r>
                        <a:rPr lang="en-GB" sz="1100"/>
                        <a:t>| </a:t>
                      </a:r>
                      <a:r>
                        <a:rPr lang="en-GB" sz="1100">
                          <a:solidFill>
                            <a:schemeClr val="dk1"/>
                          </a:solidFill>
                        </a:rPr>
                        <a:t>100%</a:t>
                      </a:r>
                      <a:r>
                        <a:rPr lang="en-GB" sz="1100"/>
                        <a:t> | </a:t>
                      </a:r>
                      <a:r>
                        <a:rPr lang="en-GB" sz="1100">
                          <a:solidFill>
                            <a:srgbClr val="FF0000"/>
                          </a:solidFill>
                        </a:rPr>
                        <a:t>100%</a:t>
                      </a:r>
                      <a:endParaRPr sz="1100">
                        <a:solidFill>
                          <a:srgbClr val="FF0000"/>
                        </a:solidFill>
                      </a:endParaRPr>
                    </a:p>
                  </a:txBody>
                  <a:tcPr marT="91425" marB="91425" marR="91425" marL="91425"/>
                </a:tc>
              </a:tr>
            </a:tbl>
          </a:graphicData>
        </a:graphic>
      </p:graphicFrame>
      <p:sp>
        <p:nvSpPr>
          <p:cNvPr id="359" name="Google Shape;359;p23"/>
          <p:cNvSpPr txBox="1"/>
          <p:nvPr/>
        </p:nvSpPr>
        <p:spPr>
          <a:xfrm>
            <a:off x="6455525" y="823775"/>
            <a:ext cx="2688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Οι μετρήσεις έγιναν σε 3 παράθυρα παρατηρήσεων:</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Όλες τις 5000 παρατηρήσεις</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GB">
                <a:solidFill>
                  <a:schemeClr val="dk1"/>
                </a:solidFill>
                <a:latin typeface="Nunito"/>
                <a:ea typeface="Nunito"/>
                <a:cs typeface="Nunito"/>
                <a:sym typeface="Nunito"/>
              </a:rPr>
              <a:t>1000 συνεχόμενες παρατηρήσεις χωρίς spikes από θόρυβο</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Clr>
                <a:srgbClr val="FF0000"/>
              </a:buClr>
              <a:buSzPts val="1400"/>
              <a:buFont typeface="Nunito"/>
              <a:buChar char="●"/>
            </a:pPr>
            <a:r>
              <a:rPr lang="en-GB">
                <a:solidFill>
                  <a:srgbClr val="FF0000"/>
                </a:solidFill>
                <a:latin typeface="Nunito"/>
                <a:ea typeface="Nunito"/>
                <a:cs typeface="Nunito"/>
                <a:sym typeface="Nunito"/>
              </a:rPr>
              <a:t>850 συνεχόμενες παρατηρήσεις με 3 διαδοχικά spikes θορύβου</a:t>
            </a:r>
            <a:endParaRPr>
              <a:solidFill>
                <a:srgbClr val="FF0000"/>
              </a:solidFill>
              <a:latin typeface="Nunito"/>
              <a:ea typeface="Nunito"/>
              <a:cs typeface="Nunito"/>
              <a:sym typeface="Nunito"/>
            </a:endParaRPr>
          </a:p>
        </p:txBody>
      </p:sp>
      <p:sp>
        <p:nvSpPr>
          <p:cNvPr id="360" name="Google Shape;360;p23"/>
          <p:cNvSpPr txBox="1"/>
          <p:nvPr/>
        </p:nvSpPr>
        <p:spPr>
          <a:xfrm>
            <a:off x="6580075" y="3847575"/>
            <a:ext cx="2400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Το βασικό πείραμα εκτελέστηκε 100 φορές. Στους πίνακες αναγράφονται οι μέσοι όροι των μετρικών ταξινόμησης.</a:t>
            </a:r>
            <a:endParaRPr>
              <a:latin typeface="Maven Pro"/>
              <a:ea typeface="Maven Pro"/>
              <a:cs typeface="Maven Pro"/>
              <a:sym typeface="Maven Pro"/>
            </a:endParaRPr>
          </a:p>
        </p:txBody>
      </p:sp>
      <p:sp>
        <p:nvSpPr>
          <p:cNvPr id="361" name="Google Shape;361;p23"/>
          <p:cNvSpPr txBox="1"/>
          <p:nvPr/>
        </p:nvSpPr>
        <p:spPr>
          <a:xfrm>
            <a:off x="1225600" y="4580925"/>
            <a:ext cx="526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sz="12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65" name="Shape 365"/>
        <p:cNvGrpSpPr/>
        <p:nvPr/>
      </p:nvGrpSpPr>
      <p:grpSpPr>
        <a:xfrm>
          <a:off x="0" y="0"/>
          <a:ext cx="0" cy="0"/>
          <a:chOff x="0" y="0"/>
          <a:chExt cx="0" cy="0"/>
        </a:xfrm>
      </p:grpSpPr>
      <p:sp>
        <p:nvSpPr>
          <p:cNvPr id="366" name="Google Shape;366;p24"/>
          <p:cNvSpPr txBox="1"/>
          <p:nvPr>
            <p:ph type="title"/>
          </p:nvPr>
        </p:nvSpPr>
        <p:spPr>
          <a:xfrm>
            <a:off x="3671850" y="0"/>
            <a:ext cx="1800300" cy="78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Maven Pro SemiBold"/>
                <a:ea typeface="Maven Pro SemiBold"/>
                <a:cs typeface="Maven Pro SemiBold"/>
                <a:sym typeface="Maven Pro SemiBold"/>
              </a:rPr>
              <a:t>7 </a:t>
            </a:r>
            <a:r>
              <a:rPr lang="en-GB"/>
              <a:t>περιοχές</a:t>
            </a:r>
            <a:endParaRPr/>
          </a:p>
          <a:p>
            <a:pPr indent="0" lvl="0" marL="0" rtl="0" algn="l">
              <a:spcBef>
                <a:spcPts val="0"/>
              </a:spcBef>
              <a:spcAft>
                <a:spcPts val="0"/>
              </a:spcAft>
              <a:buNone/>
            </a:pPr>
            <a:r>
              <a:t/>
            </a:r>
            <a:endParaRPr/>
          </a:p>
        </p:txBody>
      </p:sp>
      <p:graphicFrame>
        <p:nvGraphicFramePr>
          <p:cNvPr id="367" name="Google Shape;367;p24"/>
          <p:cNvGraphicFramePr/>
          <p:nvPr/>
        </p:nvGraphicFramePr>
        <p:xfrm>
          <a:off x="1233750" y="790075"/>
          <a:ext cx="3000000" cy="3000000"/>
        </p:xfrm>
        <a:graphic>
          <a:graphicData uri="http://schemas.openxmlformats.org/drawingml/2006/table">
            <a:tbl>
              <a:tblPr>
                <a:noFill/>
                <a:tableStyleId>{269426EE-32CD-414F-B31B-2DA8FA05BD3C}</a:tableStyleId>
              </a:tblPr>
              <a:tblGrid>
                <a:gridCol w="978450"/>
                <a:gridCol w="667050"/>
                <a:gridCol w="656975"/>
                <a:gridCol w="777525"/>
                <a:gridCol w="717300"/>
                <a:gridCol w="737350"/>
                <a:gridCol w="687125"/>
              </a:tblGrid>
              <a:tr h="71265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PDC</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Clean</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wICA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3.38</a:t>
                      </a:r>
                      <a:r>
                        <a:rPr lang="en-GB" sz="1100"/>
                        <a:t> | </a:t>
                      </a:r>
                      <a:endParaRPr sz="1100"/>
                    </a:p>
                    <a:p>
                      <a:pPr indent="0" lvl="0" marL="0" rtl="0" algn="l">
                        <a:spcBef>
                          <a:spcPts val="0"/>
                        </a:spcBef>
                        <a:spcAft>
                          <a:spcPts val="0"/>
                        </a:spcAft>
                        <a:buNone/>
                      </a:pPr>
                      <a:r>
                        <a:rPr lang="en-GB" sz="1100">
                          <a:solidFill>
                            <a:schemeClr val="dk1"/>
                          </a:solidFill>
                        </a:rPr>
                        <a:t>5.62</a:t>
                      </a:r>
                      <a:r>
                        <a:rPr lang="en-GB" sz="1100"/>
                        <a:t> | </a:t>
                      </a:r>
                      <a:endParaRPr sz="1100"/>
                    </a:p>
                    <a:p>
                      <a:pPr indent="0" lvl="0" marL="0" rtl="0" algn="l">
                        <a:spcBef>
                          <a:spcPts val="0"/>
                        </a:spcBef>
                        <a:spcAft>
                          <a:spcPts val="0"/>
                        </a:spcAft>
                        <a:buNone/>
                      </a:pPr>
                      <a:r>
                        <a:rPr lang="en-GB" sz="1100">
                          <a:solidFill>
                            <a:srgbClr val="FF0000"/>
                          </a:solidFill>
                        </a:rPr>
                        <a:t>5.78</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5.28</a:t>
                      </a:r>
                      <a:r>
                        <a:rPr lang="en-GB" sz="1100"/>
                        <a:t> | </a:t>
                      </a:r>
                      <a:endParaRPr sz="1100"/>
                    </a:p>
                    <a:p>
                      <a:pPr indent="0" lvl="0" marL="0" rtl="0" algn="l">
                        <a:spcBef>
                          <a:spcPts val="0"/>
                        </a:spcBef>
                        <a:spcAft>
                          <a:spcPts val="0"/>
                        </a:spcAft>
                        <a:buNone/>
                      </a:pPr>
                      <a:r>
                        <a:rPr lang="en-GB" sz="1100">
                          <a:solidFill>
                            <a:schemeClr val="dk1"/>
                          </a:solidFill>
                        </a:rPr>
                        <a:t>6.25</a:t>
                      </a:r>
                      <a:r>
                        <a:rPr lang="en-GB" sz="1100"/>
                        <a:t> | </a:t>
                      </a:r>
                      <a:endParaRPr sz="1100"/>
                    </a:p>
                    <a:p>
                      <a:pPr indent="0" lvl="0" marL="0" rtl="0" algn="l">
                        <a:spcBef>
                          <a:spcPts val="0"/>
                        </a:spcBef>
                        <a:spcAft>
                          <a:spcPts val="0"/>
                        </a:spcAft>
                        <a:buNone/>
                      </a:pPr>
                      <a:r>
                        <a:rPr lang="en-GB" sz="1100">
                          <a:solidFill>
                            <a:srgbClr val="FF0000"/>
                          </a:solidFill>
                        </a:rPr>
                        <a:t>9.81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6.62</a:t>
                      </a:r>
                      <a:r>
                        <a:rPr lang="en-GB" sz="1100"/>
                        <a:t> | </a:t>
                      </a:r>
                      <a:endParaRPr sz="1100"/>
                    </a:p>
                    <a:p>
                      <a:pPr indent="0" lvl="0" marL="0" rtl="0" algn="l">
                        <a:spcBef>
                          <a:spcPts val="0"/>
                        </a:spcBef>
                        <a:spcAft>
                          <a:spcPts val="0"/>
                        </a:spcAft>
                        <a:buNone/>
                      </a:pPr>
                      <a:r>
                        <a:rPr lang="en-GB" sz="1100">
                          <a:solidFill>
                            <a:schemeClr val="dk1"/>
                          </a:solidFill>
                        </a:rPr>
                        <a:t>8.55</a:t>
                      </a:r>
                      <a:r>
                        <a:rPr lang="en-GB" sz="1100"/>
                        <a:t> | </a:t>
                      </a:r>
                      <a:endParaRPr sz="1100"/>
                    </a:p>
                    <a:p>
                      <a:pPr indent="0" lvl="0" marL="0" rtl="0" algn="l">
                        <a:spcBef>
                          <a:spcPts val="0"/>
                        </a:spcBef>
                        <a:spcAft>
                          <a:spcPts val="0"/>
                        </a:spcAft>
                        <a:buNone/>
                      </a:pPr>
                      <a:r>
                        <a:rPr lang="en-GB" sz="1100">
                          <a:solidFill>
                            <a:srgbClr val="FF0000"/>
                          </a:solidFill>
                        </a:rPr>
                        <a:t>9.87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6.54 </a:t>
                      </a:r>
                      <a:r>
                        <a:rPr lang="en-GB" sz="1100"/>
                        <a:t> | </a:t>
                      </a:r>
                      <a:endParaRPr sz="1100"/>
                    </a:p>
                    <a:p>
                      <a:pPr indent="0" lvl="0" marL="0" rtl="0" algn="l">
                        <a:spcBef>
                          <a:spcPts val="0"/>
                        </a:spcBef>
                        <a:spcAft>
                          <a:spcPts val="0"/>
                        </a:spcAft>
                        <a:buNone/>
                      </a:pPr>
                      <a:r>
                        <a:rPr lang="en-GB" sz="1100">
                          <a:solidFill>
                            <a:schemeClr val="dk1"/>
                          </a:solidFill>
                        </a:rPr>
                        <a:t>9.22</a:t>
                      </a:r>
                      <a:r>
                        <a:rPr lang="en-GB" sz="1100"/>
                        <a:t> </a:t>
                      </a:r>
                      <a:r>
                        <a:rPr lang="en-GB" sz="1100"/>
                        <a:t> | </a:t>
                      </a:r>
                      <a:endParaRPr sz="1100"/>
                    </a:p>
                    <a:p>
                      <a:pPr indent="0" lvl="0" marL="0" rtl="0" algn="l">
                        <a:spcBef>
                          <a:spcPts val="0"/>
                        </a:spcBef>
                        <a:spcAft>
                          <a:spcPts val="0"/>
                        </a:spcAft>
                        <a:buNone/>
                      </a:pPr>
                      <a:r>
                        <a:rPr lang="en-GB" sz="1100">
                          <a:solidFill>
                            <a:srgbClr val="FF0000"/>
                          </a:solidFill>
                        </a:rPr>
                        <a:t>10.23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3.76</a:t>
                      </a:r>
                      <a:r>
                        <a:rPr lang="en-GB" sz="1100"/>
                        <a:t> |</a:t>
                      </a:r>
                      <a:endParaRPr sz="1100"/>
                    </a:p>
                    <a:p>
                      <a:pPr indent="0" lvl="0" marL="0" rtl="0" algn="l">
                        <a:spcBef>
                          <a:spcPts val="0"/>
                        </a:spcBef>
                        <a:spcAft>
                          <a:spcPts val="0"/>
                        </a:spcAft>
                        <a:buNone/>
                      </a:pPr>
                      <a:r>
                        <a:rPr lang="en-GB" sz="1100">
                          <a:solidFill>
                            <a:schemeClr val="dk1"/>
                          </a:solidFill>
                        </a:rPr>
                        <a:t>6.9</a:t>
                      </a:r>
                      <a:r>
                        <a:rPr lang="en-GB" sz="1100"/>
                        <a:t>   | </a:t>
                      </a:r>
                      <a:endParaRPr sz="1100"/>
                    </a:p>
                    <a:p>
                      <a:pPr indent="0" lvl="0" marL="0" rtl="0" algn="l">
                        <a:spcBef>
                          <a:spcPts val="0"/>
                        </a:spcBef>
                        <a:spcAft>
                          <a:spcPts val="0"/>
                        </a:spcAft>
                        <a:buNone/>
                      </a:pPr>
                      <a:r>
                        <a:rPr lang="en-GB" sz="1100">
                          <a:solidFill>
                            <a:srgbClr val="FF0000"/>
                          </a:solidFill>
                        </a:rPr>
                        <a:t>7.58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3.23 </a:t>
                      </a:r>
                      <a:r>
                        <a:rPr lang="en-GB" sz="1100"/>
                        <a:t>|</a:t>
                      </a:r>
                      <a:endParaRPr sz="1100"/>
                    </a:p>
                    <a:p>
                      <a:pPr indent="0" lvl="0" marL="0" rtl="0" algn="l">
                        <a:spcBef>
                          <a:spcPts val="0"/>
                        </a:spcBef>
                        <a:spcAft>
                          <a:spcPts val="0"/>
                        </a:spcAft>
                        <a:buNone/>
                      </a:pPr>
                      <a:r>
                        <a:rPr lang="en-GB" sz="1100">
                          <a:solidFill>
                            <a:schemeClr val="dk1"/>
                          </a:solidFill>
                        </a:rPr>
                        <a:t>5.7</a:t>
                      </a:r>
                      <a:r>
                        <a:rPr lang="en-GB" sz="1100"/>
                        <a:t>   | </a:t>
                      </a:r>
                      <a:endParaRPr sz="1100"/>
                    </a:p>
                    <a:p>
                      <a:pPr indent="0" lvl="0" marL="0" rtl="0" algn="l">
                        <a:spcBef>
                          <a:spcPts val="0"/>
                        </a:spcBef>
                        <a:spcAft>
                          <a:spcPts val="0"/>
                        </a:spcAft>
                        <a:buNone/>
                      </a:pPr>
                      <a:r>
                        <a:rPr lang="en-GB" sz="1100">
                          <a:solidFill>
                            <a:srgbClr val="FF0000"/>
                          </a:solidFill>
                        </a:rPr>
                        <a:t>6</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93.1%</a:t>
                      </a:r>
                      <a:r>
                        <a:rPr lang="en-GB" sz="1100"/>
                        <a:t> | </a:t>
                      </a:r>
                      <a:r>
                        <a:rPr lang="en-GB" sz="1100">
                          <a:solidFill>
                            <a:schemeClr val="dk1"/>
                          </a:solidFill>
                        </a:rPr>
                        <a:t>88.5%</a:t>
                      </a:r>
                      <a:r>
                        <a:rPr lang="en-GB" sz="1100">
                          <a:solidFill>
                            <a:schemeClr val="dk1"/>
                          </a:solidFill>
                        </a:rPr>
                        <a:t> </a:t>
                      </a:r>
                      <a:r>
                        <a:rPr lang="en-GB" sz="1100"/>
                        <a:t>| </a:t>
                      </a:r>
                      <a:r>
                        <a:rPr lang="en-GB" sz="1100">
                          <a:solidFill>
                            <a:srgbClr val="FF0000"/>
                          </a:solidFill>
                        </a:rPr>
                        <a:t>88.2%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89.2%</a:t>
                      </a:r>
                      <a:r>
                        <a:rPr lang="en-GB" sz="1100"/>
                        <a:t> | </a:t>
                      </a:r>
                      <a:r>
                        <a:rPr lang="en-GB" sz="1100">
                          <a:solidFill>
                            <a:schemeClr val="dk1"/>
                          </a:solidFill>
                        </a:rPr>
                        <a:t>87.2%</a:t>
                      </a:r>
                      <a:r>
                        <a:rPr lang="en-GB" sz="1100"/>
                        <a:t> | </a:t>
                      </a:r>
                      <a:r>
                        <a:rPr lang="en-GB" sz="1100"/>
                        <a:t> </a:t>
                      </a:r>
                      <a:r>
                        <a:rPr lang="en-GB" sz="1100">
                          <a:solidFill>
                            <a:srgbClr val="FF0000"/>
                          </a:solidFill>
                        </a:rPr>
                        <a:t>79.9%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86.4% </a:t>
                      </a:r>
                      <a:r>
                        <a:rPr lang="en-GB" sz="1100"/>
                        <a:t>| </a:t>
                      </a:r>
                      <a:r>
                        <a:rPr lang="en-GB" sz="1100"/>
                        <a:t> </a:t>
                      </a:r>
                      <a:r>
                        <a:rPr lang="en-GB" sz="1100">
                          <a:solidFill>
                            <a:schemeClr val="dk1"/>
                          </a:solidFill>
                        </a:rPr>
                        <a:t>82.5%</a:t>
                      </a:r>
                      <a:r>
                        <a:rPr lang="en-GB" sz="1100">
                          <a:solidFill>
                            <a:schemeClr val="dk1"/>
                          </a:solidFill>
                        </a:rPr>
                        <a:t> </a:t>
                      </a:r>
                      <a:r>
                        <a:rPr lang="en-GB" sz="1100"/>
                        <a:t>| </a:t>
                      </a:r>
                      <a:r>
                        <a:rPr lang="en-GB" sz="1100">
                          <a:solidFill>
                            <a:srgbClr val="FF0000"/>
                          </a:solidFill>
                        </a:rPr>
                        <a:t>79.8%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86.6%</a:t>
                      </a:r>
                      <a:r>
                        <a:rPr lang="en-GB" sz="1100"/>
                        <a:t> | </a:t>
                      </a:r>
                      <a:r>
                        <a:rPr lang="en-GB" sz="1100">
                          <a:solidFill>
                            <a:schemeClr val="dk1"/>
                          </a:solidFill>
                        </a:rPr>
                        <a:t>81.8% </a:t>
                      </a:r>
                      <a:r>
                        <a:rPr lang="en-GB" sz="1100"/>
                        <a:t>| </a:t>
                      </a:r>
                      <a:r>
                        <a:rPr lang="en-GB" sz="1100">
                          <a:solidFill>
                            <a:srgbClr val="FF0000"/>
                          </a:solidFill>
                        </a:rPr>
                        <a:t>79.1%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92.3% </a:t>
                      </a:r>
                      <a:r>
                        <a:rPr lang="en-GB" sz="1100"/>
                        <a:t> | </a:t>
                      </a:r>
                      <a:r>
                        <a:rPr lang="en-GB" sz="1100">
                          <a:solidFill>
                            <a:schemeClr val="dk1"/>
                          </a:solidFill>
                        </a:rPr>
                        <a:t>85.9%</a:t>
                      </a:r>
                      <a:r>
                        <a:rPr lang="en-GB" sz="1100"/>
                        <a:t> </a:t>
                      </a:r>
                      <a:r>
                        <a:rPr lang="en-GB" sz="1100"/>
                        <a:t> | </a:t>
                      </a:r>
                      <a:r>
                        <a:rPr lang="en-GB" sz="1100"/>
                        <a:t> </a:t>
                      </a:r>
                      <a:r>
                        <a:rPr lang="en-GB" sz="1100">
                          <a:solidFill>
                            <a:srgbClr val="FF0000"/>
                          </a:solidFill>
                        </a:rPr>
                        <a:t>84.5%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93.4%</a:t>
                      </a:r>
                      <a:r>
                        <a:rPr lang="en-GB" sz="1100"/>
                        <a:t> | </a:t>
                      </a:r>
                      <a:r>
                        <a:rPr lang="en-GB" sz="1100"/>
                        <a:t> </a:t>
                      </a:r>
                      <a:r>
                        <a:rPr lang="en-GB" sz="1100">
                          <a:solidFill>
                            <a:schemeClr val="dk1"/>
                          </a:solidFill>
                        </a:rPr>
                        <a:t>88.3%</a:t>
                      </a:r>
                      <a:r>
                        <a:rPr lang="en-GB" sz="1100"/>
                        <a:t> | </a:t>
                      </a:r>
                      <a:r>
                        <a:rPr lang="en-GB" sz="1100"/>
                        <a:t> </a:t>
                      </a:r>
                      <a:r>
                        <a:rPr lang="en-GB" sz="1100">
                          <a:solidFill>
                            <a:srgbClr val="FF0000"/>
                          </a:solidFill>
                        </a:rPr>
                        <a:t>87.7%</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91.4%</a:t>
                      </a:r>
                      <a:r>
                        <a:rPr lang="en-GB" sz="1100"/>
                        <a:t> | </a:t>
                      </a:r>
                      <a:r>
                        <a:rPr lang="en-GB" sz="1100">
                          <a:solidFill>
                            <a:schemeClr val="dk1"/>
                          </a:solidFill>
                        </a:rPr>
                        <a:t>85.9%</a:t>
                      </a:r>
                      <a:r>
                        <a:rPr lang="en-GB" sz="1100"/>
                        <a:t> </a:t>
                      </a:r>
                      <a:r>
                        <a:rPr lang="en-GB" sz="1100"/>
                        <a:t>| </a:t>
                      </a:r>
                      <a:endParaRPr sz="1100"/>
                    </a:p>
                    <a:p>
                      <a:pPr indent="0" lvl="0" marL="0" rtl="0" algn="l">
                        <a:spcBef>
                          <a:spcPts val="0"/>
                        </a:spcBef>
                        <a:spcAft>
                          <a:spcPts val="0"/>
                        </a:spcAft>
                        <a:buNone/>
                      </a:pPr>
                      <a:r>
                        <a:rPr lang="en-GB" sz="1100">
                          <a:solidFill>
                            <a:srgbClr val="FF0000"/>
                          </a:solidFill>
                        </a:rPr>
                        <a:t>85.5%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88.2%</a:t>
                      </a:r>
                      <a:r>
                        <a:rPr lang="en-GB" sz="1100"/>
                        <a:t> | </a:t>
                      </a:r>
                      <a:r>
                        <a:rPr lang="en-GB" sz="1100">
                          <a:solidFill>
                            <a:schemeClr val="dk1"/>
                          </a:solidFill>
                        </a:rPr>
                        <a:t>84.1%</a:t>
                      </a:r>
                      <a:r>
                        <a:rPr lang="en-GB" sz="1100"/>
                        <a:t> | </a:t>
                      </a:r>
                      <a:r>
                        <a:rPr lang="en-GB" sz="1100">
                          <a:solidFill>
                            <a:srgbClr val="FF0000"/>
                          </a:solidFill>
                        </a:rPr>
                        <a:t>77.8%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85.9%</a:t>
                      </a:r>
                      <a:r>
                        <a:rPr lang="en-GB" sz="1100"/>
                        <a:t> | </a:t>
                      </a:r>
                      <a:r>
                        <a:rPr lang="en-GB" sz="1100">
                          <a:solidFill>
                            <a:schemeClr val="dk1"/>
                          </a:solidFill>
                        </a:rPr>
                        <a:t>80.5%</a:t>
                      </a:r>
                      <a:r>
                        <a:rPr lang="en-GB" sz="1100"/>
                        <a:t> | </a:t>
                      </a:r>
                      <a:r>
                        <a:rPr lang="en-GB" sz="1100">
                          <a:solidFill>
                            <a:srgbClr val="FF0000"/>
                          </a:solidFill>
                        </a:rPr>
                        <a:t>78%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85.7% </a:t>
                      </a:r>
                      <a:r>
                        <a:rPr lang="en-GB" sz="1100"/>
                        <a:t>| </a:t>
                      </a:r>
                      <a:r>
                        <a:rPr lang="en-GB" sz="1100">
                          <a:solidFill>
                            <a:schemeClr val="dk1"/>
                          </a:solidFill>
                        </a:rPr>
                        <a:t>78.0%</a:t>
                      </a:r>
                      <a:r>
                        <a:rPr lang="en-GB" sz="1100"/>
                        <a:t> | </a:t>
                      </a:r>
                      <a:r>
                        <a:rPr lang="en-GB" sz="1100">
                          <a:solidFill>
                            <a:srgbClr val="FF0000"/>
                          </a:solidFill>
                        </a:rPr>
                        <a:t>76.5%</a:t>
                      </a:r>
                      <a:r>
                        <a:rPr lang="en-GB" sz="1100">
                          <a:solidFill>
                            <a:srgbClr val="FF0000"/>
                          </a:solidFill>
                        </a:rPr>
                        <a:t>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90.8%</a:t>
                      </a:r>
                      <a:r>
                        <a:rPr lang="en-GB" sz="1100"/>
                        <a:t> | </a:t>
                      </a:r>
                      <a:r>
                        <a:rPr lang="en-GB" sz="1100">
                          <a:solidFill>
                            <a:schemeClr val="dk1"/>
                          </a:solidFill>
                        </a:rPr>
                        <a:t>83.0%</a:t>
                      </a:r>
                      <a:r>
                        <a:rPr lang="en-GB" sz="1100">
                          <a:solidFill>
                            <a:schemeClr val="dk1"/>
                          </a:solidFill>
                        </a:rPr>
                        <a:t> </a:t>
                      </a:r>
                      <a:r>
                        <a:rPr lang="en-GB" sz="1100"/>
                        <a:t>| </a:t>
                      </a:r>
                      <a:r>
                        <a:rPr lang="en-GB" sz="1100">
                          <a:solidFill>
                            <a:srgbClr val="FF0000"/>
                          </a:solidFill>
                        </a:rPr>
                        <a:t>81.3%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91.8%</a:t>
                      </a:r>
                      <a:r>
                        <a:rPr lang="en-GB" sz="1100"/>
                        <a:t> | </a:t>
                      </a:r>
                      <a:r>
                        <a:rPr lang="en-GB" sz="1100"/>
                        <a:t> </a:t>
                      </a:r>
                      <a:r>
                        <a:rPr lang="en-GB" sz="1100">
                          <a:solidFill>
                            <a:schemeClr val="dk1"/>
                          </a:solidFill>
                        </a:rPr>
                        <a:t>85.5%</a:t>
                      </a:r>
                      <a:r>
                        <a:rPr lang="en-GB" sz="1100"/>
                        <a:t> | </a:t>
                      </a:r>
                      <a:r>
                        <a:rPr lang="en-GB" sz="1100"/>
                        <a:t> </a:t>
                      </a:r>
                      <a:r>
                        <a:rPr lang="en-GB" sz="1100">
                          <a:solidFill>
                            <a:srgbClr val="FF0000"/>
                          </a:solidFill>
                        </a:rPr>
                        <a:t>84.8%</a:t>
                      </a:r>
                      <a:r>
                        <a:rPr lang="en-GB" sz="1100"/>
                        <a:t>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99.5%</a:t>
                      </a:r>
                      <a:r>
                        <a:rPr lang="en-GB" sz="1100"/>
                        <a:t> | </a:t>
                      </a:r>
                      <a:r>
                        <a:rPr lang="en-GB" sz="1100">
                          <a:solidFill>
                            <a:schemeClr val="dk1"/>
                          </a:solidFill>
                        </a:rPr>
                        <a:t>98.8%</a:t>
                      </a:r>
                      <a:r>
                        <a:rPr lang="en-GB" sz="1100"/>
                        <a:t> | </a:t>
                      </a:r>
                      <a:r>
                        <a:rPr lang="en-GB" sz="1100">
                          <a:solidFill>
                            <a:srgbClr val="FF0000"/>
                          </a:solidFill>
                        </a:rPr>
                        <a:t>98.7%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93.0% </a:t>
                      </a:r>
                      <a:r>
                        <a:rPr lang="en-GB" sz="1100"/>
                        <a:t>| </a:t>
                      </a:r>
                      <a:r>
                        <a:rPr lang="en-GB" sz="1100">
                          <a:solidFill>
                            <a:schemeClr val="dk1"/>
                          </a:solidFill>
                        </a:rPr>
                        <a:t>99.3%</a:t>
                      </a:r>
                      <a:r>
                        <a:rPr lang="en-GB" sz="1100"/>
                        <a:t> | </a:t>
                      </a:r>
                      <a:r>
                        <a:rPr lang="en-GB" sz="1100">
                          <a:solidFill>
                            <a:srgbClr val="FF0000"/>
                          </a:solidFill>
                        </a:rPr>
                        <a:t>88.4%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88.7% </a:t>
                      </a:r>
                      <a:r>
                        <a:rPr lang="en-GB" sz="1100"/>
                        <a:t> | </a:t>
                      </a:r>
                      <a:r>
                        <a:rPr lang="en-GB" sz="1100">
                          <a:solidFill>
                            <a:schemeClr val="dk1"/>
                          </a:solidFill>
                        </a:rPr>
                        <a:t>90.2%</a:t>
                      </a:r>
                      <a:r>
                        <a:rPr lang="en-GB" sz="1100"/>
                        <a:t> </a:t>
                      </a:r>
                      <a:r>
                        <a:rPr lang="en-GB" sz="1100"/>
                        <a:t> | </a:t>
                      </a:r>
                      <a:r>
                        <a:rPr lang="en-GB" sz="1100"/>
                        <a:t> </a:t>
                      </a:r>
                      <a:r>
                        <a:rPr lang="en-GB" sz="1100">
                          <a:solidFill>
                            <a:srgbClr val="FF0000"/>
                          </a:solidFill>
                        </a:rPr>
                        <a:t>86.8%</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90.2%</a:t>
                      </a:r>
                      <a:r>
                        <a:rPr lang="en-GB" sz="1100"/>
                        <a:t> | </a:t>
                      </a:r>
                      <a:r>
                        <a:rPr lang="en-GB" sz="1100"/>
                        <a:t> </a:t>
                      </a:r>
                      <a:r>
                        <a:rPr lang="en-GB" sz="1100">
                          <a:solidFill>
                            <a:schemeClr val="dk1"/>
                          </a:solidFill>
                        </a:rPr>
                        <a:t>93.6%</a:t>
                      </a:r>
                      <a:r>
                        <a:rPr lang="en-GB" sz="1100"/>
                        <a:t> | </a:t>
                      </a:r>
                      <a:r>
                        <a:rPr lang="en-GB" sz="1100"/>
                        <a:t> </a:t>
                      </a:r>
                      <a:r>
                        <a:rPr lang="en-GB" sz="1100">
                          <a:solidFill>
                            <a:srgbClr val="FF0000"/>
                          </a:solidFill>
                        </a:rPr>
                        <a:t>89%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98.2%</a:t>
                      </a:r>
                      <a:r>
                        <a:rPr lang="en-GB" sz="1100"/>
                        <a:t> | </a:t>
                      </a:r>
                      <a:r>
                        <a:rPr lang="en-GB" sz="1100">
                          <a:solidFill>
                            <a:schemeClr val="dk1"/>
                          </a:solidFill>
                        </a:rPr>
                        <a:t>97.3%</a:t>
                      </a:r>
                      <a:r>
                        <a:rPr lang="en-GB" sz="1100"/>
                        <a:t> | </a:t>
                      </a:r>
                      <a:r>
                        <a:rPr lang="en-GB" sz="1100">
                          <a:solidFill>
                            <a:srgbClr val="FF0000"/>
                          </a:solidFill>
                        </a:rPr>
                        <a:t>97.1%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99.5%</a:t>
                      </a:r>
                      <a:r>
                        <a:rPr lang="en-GB" sz="1100"/>
                        <a:t> | </a:t>
                      </a:r>
                      <a:r>
                        <a:rPr lang="en-GB" sz="1100">
                          <a:solidFill>
                            <a:schemeClr val="dk1"/>
                          </a:solidFill>
                        </a:rPr>
                        <a:t>99.2%</a:t>
                      </a:r>
                      <a:r>
                        <a:rPr lang="en-GB" sz="1100"/>
                        <a:t> | </a:t>
                      </a:r>
                      <a:r>
                        <a:rPr lang="en-GB" sz="1100">
                          <a:solidFill>
                            <a:srgbClr val="FF0000"/>
                          </a:solidFill>
                        </a:rPr>
                        <a:t>99%</a:t>
                      </a:r>
                      <a:endParaRPr sz="1100">
                        <a:solidFill>
                          <a:srgbClr val="FF0000"/>
                        </a:solidFill>
                      </a:endParaRPr>
                    </a:p>
                  </a:txBody>
                  <a:tcPr marT="91425" marB="91425" marR="91425" marL="91425"/>
                </a:tc>
              </a:tr>
            </a:tbl>
          </a:graphicData>
        </a:graphic>
      </p:graphicFrame>
      <p:sp>
        <p:nvSpPr>
          <p:cNvPr id="368" name="Google Shape;368;p24"/>
          <p:cNvSpPr txBox="1"/>
          <p:nvPr/>
        </p:nvSpPr>
        <p:spPr>
          <a:xfrm>
            <a:off x="6630300" y="853900"/>
            <a:ext cx="225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Η μετρική PDC φαίνεται λιγότερο ακριβής από την CGCI. </a:t>
            </a:r>
            <a:endParaRPr>
              <a:latin typeface="Nunito"/>
              <a:ea typeface="Nunito"/>
              <a:cs typeface="Nunito"/>
              <a:sym typeface="Nunito"/>
            </a:endParaRPr>
          </a:p>
        </p:txBody>
      </p:sp>
      <p:sp>
        <p:nvSpPr>
          <p:cNvPr id="369" name="Google Shape;369;p24"/>
          <p:cNvSpPr txBox="1"/>
          <p:nvPr/>
        </p:nvSpPr>
        <p:spPr>
          <a:xfrm>
            <a:off x="6620250" y="1948900"/>
            <a:ext cx="1968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Όπως έχει δειχθεί και από προηγούμενες έρευνες, η ICA φαίνεται να εισάγει σημαντικές διαφοροποιήσεις και κατά τις περιόδους στις οποίες δεν έχει προστεθεί θόρυβος.</a:t>
            </a:r>
            <a:endParaRPr>
              <a:latin typeface="Nunito"/>
              <a:ea typeface="Nunito"/>
              <a:cs typeface="Nunito"/>
              <a:sym typeface="Nunito"/>
            </a:endParaRPr>
          </a:p>
        </p:txBody>
      </p:sp>
      <p:sp>
        <p:nvSpPr>
          <p:cNvPr id="370" name="Google Shape;370;p24"/>
          <p:cNvSpPr txBox="1"/>
          <p:nvPr/>
        </p:nvSpPr>
        <p:spPr>
          <a:xfrm>
            <a:off x="1215550" y="4570875"/>
            <a:ext cx="52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74" name="Shape 374"/>
        <p:cNvGrpSpPr/>
        <p:nvPr/>
      </p:nvGrpSpPr>
      <p:grpSpPr>
        <a:xfrm>
          <a:off x="0" y="0"/>
          <a:ext cx="0" cy="0"/>
          <a:chOff x="0" y="0"/>
          <a:chExt cx="0" cy="0"/>
        </a:xfrm>
      </p:grpSpPr>
      <p:sp>
        <p:nvSpPr>
          <p:cNvPr id="375" name="Google Shape;375;p25"/>
          <p:cNvSpPr txBox="1"/>
          <p:nvPr>
            <p:ph type="title"/>
          </p:nvPr>
        </p:nvSpPr>
        <p:spPr>
          <a:xfrm>
            <a:off x="3733050" y="0"/>
            <a:ext cx="35703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68 περιοχές</a:t>
            </a:r>
            <a:endParaRPr/>
          </a:p>
        </p:txBody>
      </p:sp>
      <p:graphicFrame>
        <p:nvGraphicFramePr>
          <p:cNvPr id="376" name="Google Shape;376;p25"/>
          <p:cNvGraphicFramePr/>
          <p:nvPr/>
        </p:nvGraphicFramePr>
        <p:xfrm>
          <a:off x="1233750" y="790075"/>
          <a:ext cx="3000000" cy="3000000"/>
        </p:xfrm>
        <a:graphic>
          <a:graphicData uri="http://schemas.openxmlformats.org/drawingml/2006/table">
            <a:tbl>
              <a:tblPr>
                <a:noFill/>
                <a:tableStyleId>{269426EE-32CD-414F-B31B-2DA8FA05BD3C}</a:tableStyleId>
              </a:tblPr>
              <a:tblGrid>
                <a:gridCol w="988500"/>
                <a:gridCol w="657000"/>
                <a:gridCol w="656975"/>
                <a:gridCol w="777525"/>
                <a:gridCol w="717300"/>
                <a:gridCol w="737350"/>
                <a:gridCol w="687125"/>
              </a:tblGrid>
              <a:tr h="71265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r</a:t>
                      </a:r>
                      <a:r>
                        <a:rPr lang="en-GB" sz="1600">
                          <a:latin typeface="Maven Pro SemiBold"/>
                          <a:ea typeface="Maven Pro SemiBold"/>
                          <a:cs typeface="Maven Pro SemiBold"/>
                          <a:sym typeface="Maven Pro SemiBold"/>
                        </a:rPr>
                        <a:t>CGCI</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Clean</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wICA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32.14</a:t>
                      </a:r>
                      <a:r>
                        <a:rPr lang="en-GB" sz="1100"/>
                        <a:t> | </a:t>
                      </a:r>
                      <a:endParaRPr sz="1100"/>
                    </a:p>
                    <a:p>
                      <a:pPr indent="0" lvl="0" marL="0" rtl="0" algn="l">
                        <a:spcBef>
                          <a:spcPts val="0"/>
                        </a:spcBef>
                        <a:spcAft>
                          <a:spcPts val="0"/>
                        </a:spcAft>
                        <a:buNone/>
                      </a:pPr>
                      <a:r>
                        <a:rPr lang="en-GB" sz="1100">
                          <a:solidFill>
                            <a:schemeClr val="dk1"/>
                          </a:solidFill>
                        </a:rPr>
                        <a:t>49.46</a:t>
                      </a:r>
                      <a:r>
                        <a:rPr lang="en-GB" sz="1100"/>
                        <a:t> | </a:t>
                      </a:r>
                      <a:endParaRPr sz="1100"/>
                    </a:p>
                    <a:p>
                      <a:pPr indent="0" lvl="0" marL="0" rtl="0" algn="l">
                        <a:spcBef>
                          <a:spcPts val="0"/>
                        </a:spcBef>
                        <a:spcAft>
                          <a:spcPts val="0"/>
                        </a:spcAft>
                        <a:buNone/>
                      </a:pPr>
                      <a:r>
                        <a:rPr lang="en-GB" sz="1100">
                          <a:solidFill>
                            <a:srgbClr val="FF0000"/>
                          </a:solidFill>
                        </a:rPr>
                        <a:t>52.41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 24.66</a:t>
                      </a:r>
                      <a:r>
                        <a:rPr lang="en-GB" sz="1100"/>
                        <a:t> | </a:t>
                      </a:r>
                      <a:endParaRPr sz="1100"/>
                    </a:p>
                    <a:p>
                      <a:pPr indent="0" lvl="0" marL="0" rtl="0" algn="l">
                        <a:spcBef>
                          <a:spcPts val="0"/>
                        </a:spcBef>
                        <a:spcAft>
                          <a:spcPts val="0"/>
                        </a:spcAft>
                        <a:buNone/>
                      </a:pPr>
                      <a:r>
                        <a:rPr lang="en-GB" sz="1100">
                          <a:solidFill>
                            <a:schemeClr val="dk1"/>
                          </a:solidFill>
                        </a:rPr>
                        <a:t> 51.94</a:t>
                      </a:r>
                      <a:r>
                        <a:rPr lang="en-GB" sz="1100"/>
                        <a:t> | </a:t>
                      </a:r>
                      <a:endParaRPr sz="1100"/>
                    </a:p>
                    <a:p>
                      <a:pPr indent="0" lvl="0" marL="0" rtl="0" algn="l">
                        <a:spcBef>
                          <a:spcPts val="0"/>
                        </a:spcBef>
                        <a:spcAft>
                          <a:spcPts val="0"/>
                        </a:spcAft>
                        <a:buNone/>
                      </a:pPr>
                      <a:r>
                        <a:rPr lang="en-GB" sz="1100"/>
                        <a:t> </a:t>
                      </a:r>
                      <a:r>
                        <a:rPr lang="en-GB" sz="1100">
                          <a:solidFill>
                            <a:srgbClr val="FF0000"/>
                          </a:solidFill>
                        </a:rPr>
                        <a:t>47.19</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23.49</a:t>
                      </a:r>
                      <a:r>
                        <a:rPr lang="en-GB" sz="1100"/>
                        <a:t> | </a:t>
                      </a:r>
                      <a:endParaRPr sz="1100"/>
                    </a:p>
                    <a:p>
                      <a:pPr indent="0" lvl="0" marL="0" rtl="0" algn="l">
                        <a:spcBef>
                          <a:spcPts val="0"/>
                        </a:spcBef>
                        <a:spcAft>
                          <a:spcPts val="0"/>
                        </a:spcAft>
                        <a:buNone/>
                      </a:pPr>
                      <a:r>
                        <a:rPr lang="en-GB" sz="1100">
                          <a:solidFill>
                            <a:schemeClr val="dk1"/>
                          </a:solidFill>
                        </a:rPr>
                        <a:t>35.31</a:t>
                      </a:r>
                      <a:r>
                        <a:rPr lang="en-GB" sz="1100"/>
                        <a:t> </a:t>
                      </a:r>
                      <a:r>
                        <a:rPr lang="en-GB" sz="1100"/>
                        <a:t>| </a:t>
                      </a:r>
                      <a:endParaRPr sz="1100"/>
                    </a:p>
                    <a:p>
                      <a:pPr indent="0" lvl="0" marL="0" rtl="0" algn="l">
                        <a:spcBef>
                          <a:spcPts val="0"/>
                        </a:spcBef>
                        <a:spcAft>
                          <a:spcPts val="0"/>
                        </a:spcAft>
                        <a:buNone/>
                      </a:pPr>
                      <a:r>
                        <a:rPr lang="en-GB" sz="1100">
                          <a:solidFill>
                            <a:srgbClr val="FF0000"/>
                          </a:solidFill>
                        </a:rPr>
                        <a:t>38.15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 25.31 | </a:t>
                      </a:r>
                      <a:endParaRPr sz="1100"/>
                    </a:p>
                    <a:p>
                      <a:pPr indent="0" lvl="0" marL="0" rtl="0" algn="l">
                        <a:spcBef>
                          <a:spcPts val="0"/>
                        </a:spcBef>
                        <a:spcAft>
                          <a:spcPts val="0"/>
                        </a:spcAft>
                        <a:buNone/>
                      </a:pPr>
                      <a:r>
                        <a:rPr lang="en-GB" sz="1100"/>
                        <a:t> </a:t>
                      </a:r>
                      <a:r>
                        <a:rPr lang="en-GB" sz="1100">
                          <a:solidFill>
                            <a:schemeClr val="dk1"/>
                          </a:solidFill>
                        </a:rPr>
                        <a:t>44.92</a:t>
                      </a:r>
                      <a:r>
                        <a:rPr lang="en-GB" sz="1100"/>
                        <a:t> | </a:t>
                      </a:r>
                      <a:endParaRPr sz="1100"/>
                    </a:p>
                    <a:p>
                      <a:pPr indent="0" lvl="0" marL="0" rtl="0" algn="l">
                        <a:spcBef>
                          <a:spcPts val="0"/>
                        </a:spcBef>
                        <a:spcAft>
                          <a:spcPts val="0"/>
                        </a:spcAft>
                        <a:buNone/>
                      </a:pPr>
                      <a:r>
                        <a:rPr lang="en-GB" sz="1100">
                          <a:solidFill>
                            <a:srgbClr val="FF0000"/>
                          </a:solidFill>
                        </a:rPr>
                        <a:t> 43.1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23.91</a:t>
                      </a:r>
                      <a:r>
                        <a:rPr lang="en-GB" sz="1100"/>
                        <a:t>|</a:t>
                      </a:r>
                      <a:endParaRPr sz="1100"/>
                    </a:p>
                    <a:p>
                      <a:pPr indent="0" lvl="0" marL="0" rtl="0" algn="l">
                        <a:spcBef>
                          <a:spcPts val="0"/>
                        </a:spcBef>
                        <a:spcAft>
                          <a:spcPts val="0"/>
                        </a:spcAft>
                        <a:buNone/>
                      </a:pPr>
                      <a:r>
                        <a:rPr lang="en-GB" sz="1100">
                          <a:solidFill>
                            <a:schemeClr val="dk1"/>
                          </a:solidFill>
                        </a:rPr>
                        <a:t>38.2 </a:t>
                      </a:r>
                      <a:r>
                        <a:rPr lang="en-GB" sz="1100"/>
                        <a:t> | </a:t>
                      </a:r>
                      <a:endParaRPr sz="1100"/>
                    </a:p>
                    <a:p>
                      <a:pPr indent="0" lvl="0" marL="0" rtl="0" algn="l">
                        <a:spcBef>
                          <a:spcPts val="0"/>
                        </a:spcBef>
                        <a:spcAft>
                          <a:spcPts val="0"/>
                        </a:spcAft>
                        <a:buNone/>
                      </a:pPr>
                      <a:r>
                        <a:rPr lang="en-GB" sz="1100">
                          <a:solidFill>
                            <a:srgbClr val="FF0000"/>
                          </a:solidFill>
                        </a:rPr>
                        <a:t>38.36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30.72</a:t>
                      </a:r>
                      <a:r>
                        <a:rPr lang="en-GB" sz="1100"/>
                        <a:t> |</a:t>
                      </a:r>
                      <a:endParaRPr sz="1100"/>
                    </a:p>
                    <a:p>
                      <a:pPr indent="0" lvl="0" marL="0" rtl="0" algn="l">
                        <a:spcBef>
                          <a:spcPts val="0"/>
                        </a:spcBef>
                        <a:spcAft>
                          <a:spcPts val="0"/>
                        </a:spcAft>
                        <a:buNone/>
                      </a:pPr>
                      <a:r>
                        <a:rPr lang="en-GB" sz="1100">
                          <a:solidFill>
                            <a:schemeClr val="dk1"/>
                          </a:solidFill>
                        </a:rPr>
                        <a:t>47.19</a:t>
                      </a:r>
                      <a:r>
                        <a:rPr lang="en-GB" sz="1100"/>
                        <a:t> |</a:t>
                      </a:r>
                      <a:r>
                        <a:rPr lang="en-GB" sz="1100"/>
                        <a:t> </a:t>
                      </a:r>
                      <a:endParaRPr sz="1100"/>
                    </a:p>
                    <a:p>
                      <a:pPr indent="0" lvl="0" marL="0" rtl="0" algn="l">
                        <a:spcBef>
                          <a:spcPts val="0"/>
                        </a:spcBef>
                        <a:spcAft>
                          <a:spcPts val="0"/>
                        </a:spcAft>
                        <a:buNone/>
                      </a:pPr>
                      <a:r>
                        <a:rPr lang="en-GB" sz="1100">
                          <a:solidFill>
                            <a:srgbClr val="FF0000"/>
                          </a:solidFill>
                        </a:rPr>
                        <a:t>50.18</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99.3%</a:t>
                      </a:r>
                      <a:r>
                        <a:rPr lang="en-GB" sz="1100"/>
                        <a:t> | </a:t>
                      </a:r>
                      <a:r>
                        <a:rPr lang="en-GB" sz="1100">
                          <a:solidFill>
                            <a:schemeClr val="dk1"/>
                          </a:solidFill>
                        </a:rPr>
                        <a:t>98.9%</a:t>
                      </a:r>
                      <a:r>
                        <a:rPr lang="en-GB" sz="1100"/>
                        <a:t> | </a:t>
                      </a:r>
                      <a:r>
                        <a:rPr lang="en-GB" sz="1100">
                          <a:solidFill>
                            <a:srgbClr val="FF0000"/>
                          </a:solidFill>
                        </a:rPr>
                        <a:t>98.8%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 |  </a:t>
                      </a:r>
                      <a:r>
                        <a:rPr lang="en-GB" sz="1100">
                          <a:solidFill>
                            <a:schemeClr val="dk1"/>
                          </a:solidFill>
                        </a:rPr>
                        <a:t>98.8%</a:t>
                      </a:r>
                      <a:r>
                        <a:rPr lang="en-GB" sz="1100"/>
                        <a:t> |  </a:t>
                      </a:r>
                      <a:r>
                        <a:rPr lang="en-GB" sz="1100">
                          <a:solidFill>
                            <a:srgbClr val="FF0000"/>
                          </a:solidFill>
                        </a:rPr>
                        <a:t>98.9%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 | </a:t>
                      </a:r>
                      <a:r>
                        <a:rPr lang="en-GB" sz="1100">
                          <a:solidFill>
                            <a:schemeClr val="dk1"/>
                          </a:solidFill>
                        </a:rPr>
                        <a:t>99.2%</a:t>
                      </a:r>
                      <a:r>
                        <a:rPr lang="en-GB" sz="1100"/>
                        <a:t> |  </a:t>
                      </a:r>
                      <a:r>
                        <a:rPr lang="en-GB" sz="1100">
                          <a:solidFill>
                            <a:srgbClr val="FF0000"/>
                          </a:solidFill>
                        </a:rPr>
                        <a:t>99.1%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 </a:t>
                      </a:r>
                      <a:r>
                        <a:rPr lang="en-GB" sz="1100"/>
                        <a:t>| </a:t>
                      </a:r>
                      <a:r>
                        <a:rPr lang="en-GB" sz="1100">
                          <a:solidFill>
                            <a:schemeClr val="dk1"/>
                          </a:solidFill>
                        </a:rPr>
                        <a:t>99.0%</a:t>
                      </a:r>
                      <a:r>
                        <a:rPr lang="en-GB" sz="1100"/>
                        <a:t> </a:t>
                      </a:r>
                      <a:r>
                        <a:rPr lang="en-GB" sz="1100"/>
                        <a:t>| </a:t>
                      </a:r>
                      <a:r>
                        <a:rPr lang="en-GB" sz="1100">
                          <a:solidFill>
                            <a:srgbClr val="FF0000"/>
                          </a:solidFill>
                        </a:rPr>
                        <a:t>99.0%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a:t>
                      </a:r>
                      <a:r>
                        <a:rPr lang="en-GB" sz="1100"/>
                        <a:t> | </a:t>
                      </a:r>
                      <a:r>
                        <a:rPr lang="en-GB" sz="1100"/>
                        <a:t> </a:t>
                      </a:r>
                      <a:r>
                        <a:rPr lang="en-GB" sz="1100">
                          <a:solidFill>
                            <a:schemeClr val="dk1"/>
                          </a:solidFill>
                        </a:rPr>
                        <a:t>99.1%</a:t>
                      </a:r>
                      <a:r>
                        <a:rPr lang="en-GB" sz="1100"/>
                        <a:t> </a:t>
                      </a:r>
                      <a:r>
                        <a:rPr lang="en-GB" sz="1100"/>
                        <a:t>| </a:t>
                      </a:r>
                      <a:r>
                        <a:rPr lang="en-GB" sz="1100"/>
                        <a:t> </a:t>
                      </a:r>
                      <a:r>
                        <a:rPr lang="en-GB" sz="1100">
                          <a:solidFill>
                            <a:srgbClr val="FF0000"/>
                          </a:solidFill>
                        </a:rPr>
                        <a:t>99.1%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99.3%</a:t>
                      </a:r>
                      <a:r>
                        <a:rPr lang="en-GB" sz="1100"/>
                        <a:t> | </a:t>
                      </a:r>
                      <a:r>
                        <a:rPr lang="en-GB" sz="1100">
                          <a:solidFill>
                            <a:schemeClr val="dk1"/>
                          </a:solidFill>
                        </a:rPr>
                        <a:t>98.9%</a:t>
                      </a:r>
                      <a:r>
                        <a:rPr lang="en-GB" sz="1100"/>
                        <a:t> </a:t>
                      </a:r>
                      <a:r>
                        <a:rPr lang="en-GB" sz="1100"/>
                        <a:t>| </a:t>
                      </a:r>
                      <a:r>
                        <a:rPr lang="en-GB" sz="1100"/>
                        <a:t> </a:t>
                      </a:r>
                      <a:r>
                        <a:rPr lang="en-GB" sz="1100">
                          <a:solidFill>
                            <a:srgbClr val="FF0000"/>
                          </a:solidFill>
                        </a:rPr>
                        <a:t>98.9%</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99.3%</a:t>
                      </a:r>
                      <a:r>
                        <a:rPr lang="en-GB" sz="1100"/>
                        <a:t> | </a:t>
                      </a:r>
                      <a:r>
                        <a:rPr lang="en-GB" sz="1100">
                          <a:solidFill>
                            <a:schemeClr val="dk1"/>
                          </a:solidFill>
                        </a:rPr>
                        <a:t>98.9%</a:t>
                      </a:r>
                      <a:r>
                        <a:rPr lang="en-GB" sz="1100"/>
                        <a:t> </a:t>
                      </a:r>
                      <a:r>
                        <a:rPr lang="en-GB" sz="1100"/>
                        <a:t>| </a:t>
                      </a:r>
                      <a:r>
                        <a:rPr lang="en-GB" sz="1100"/>
                        <a:t> </a:t>
                      </a:r>
                      <a:r>
                        <a:rPr lang="en-GB" sz="1100">
                          <a:solidFill>
                            <a:srgbClr val="FF0000"/>
                          </a:solidFill>
                        </a:rPr>
                        <a:t>98.8%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a:t>
                      </a:r>
                      <a:r>
                        <a:rPr lang="en-GB" sz="1100"/>
                        <a:t> | </a:t>
                      </a:r>
                      <a:r>
                        <a:rPr lang="en-GB" sz="1100">
                          <a:solidFill>
                            <a:schemeClr val="dk1"/>
                          </a:solidFill>
                        </a:rPr>
                        <a:t>98.8%</a:t>
                      </a:r>
                      <a:r>
                        <a:rPr lang="en-GB" sz="1100"/>
                        <a:t> | </a:t>
                      </a:r>
                      <a:r>
                        <a:rPr lang="en-GB" sz="1100"/>
                        <a:t> </a:t>
                      </a:r>
                      <a:r>
                        <a:rPr lang="en-GB" sz="1100">
                          <a:solidFill>
                            <a:srgbClr val="FF0000"/>
                          </a:solidFill>
                        </a:rPr>
                        <a:t>98.9%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99.5%</a:t>
                      </a:r>
                      <a:r>
                        <a:rPr lang="en-GB" sz="1100"/>
                        <a:t> | </a:t>
                      </a:r>
                      <a:r>
                        <a:rPr lang="en-GB" sz="1100"/>
                        <a:t> </a:t>
                      </a:r>
                      <a:r>
                        <a:rPr lang="en-GB" sz="1100">
                          <a:solidFill>
                            <a:schemeClr val="dk1"/>
                          </a:solidFill>
                        </a:rPr>
                        <a:t>99.2%</a:t>
                      </a:r>
                      <a:r>
                        <a:rPr lang="en-GB" sz="1100"/>
                        <a:t> | </a:t>
                      </a:r>
                      <a:r>
                        <a:rPr lang="en-GB" sz="1100"/>
                        <a:t> </a:t>
                      </a:r>
                      <a:r>
                        <a:rPr lang="en-GB" sz="1100">
                          <a:solidFill>
                            <a:srgbClr val="FF0000"/>
                          </a:solidFill>
                        </a:rPr>
                        <a:t>99.2%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99.4% </a:t>
                      </a:r>
                      <a:r>
                        <a:rPr lang="en-GB" sz="1100"/>
                        <a:t>| </a:t>
                      </a:r>
                      <a:r>
                        <a:rPr lang="en-GB" sz="1100"/>
                        <a:t> </a:t>
                      </a:r>
                      <a:r>
                        <a:rPr lang="en-GB" sz="1100">
                          <a:solidFill>
                            <a:schemeClr val="dk1"/>
                          </a:solidFill>
                        </a:rPr>
                        <a:t>99.0%</a:t>
                      </a:r>
                      <a:r>
                        <a:rPr lang="en-GB" sz="1100"/>
                        <a:t> </a:t>
                      </a:r>
                      <a:r>
                        <a:rPr lang="en-GB" sz="1100"/>
                        <a:t>| </a:t>
                      </a:r>
                      <a:r>
                        <a:rPr lang="en-GB" sz="1100"/>
                        <a:t> </a:t>
                      </a:r>
                      <a:r>
                        <a:rPr lang="en-GB" sz="1100">
                          <a:solidFill>
                            <a:srgbClr val="FF0000"/>
                          </a:solidFill>
                        </a:rPr>
                        <a:t>99.0%</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99.5%</a:t>
                      </a:r>
                      <a:r>
                        <a:rPr lang="en-GB" sz="1100"/>
                        <a:t> | </a:t>
                      </a:r>
                      <a:r>
                        <a:rPr lang="en-GB" sz="1100">
                          <a:solidFill>
                            <a:schemeClr val="dk1"/>
                          </a:solidFill>
                        </a:rPr>
                        <a:t>99.1%</a:t>
                      </a:r>
                      <a:r>
                        <a:rPr lang="en-GB" sz="1100"/>
                        <a:t> | </a:t>
                      </a:r>
                      <a:r>
                        <a:rPr lang="en-GB" sz="1100">
                          <a:solidFill>
                            <a:srgbClr val="FF0000"/>
                          </a:solidFill>
                        </a:rPr>
                        <a:t>99.1%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99.3% </a:t>
                      </a:r>
                      <a:r>
                        <a:rPr lang="en-GB" sz="1100"/>
                        <a:t>| </a:t>
                      </a:r>
                      <a:r>
                        <a:rPr lang="en-GB" sz="1100">
                          <a:solidFill>
                            <a:schemeClr val="dk1"/>
                          </a:solidFill>
                        </a:rPr>
                        <a:t>98.9%</a:t>
                      </a:r>
                      <a:r>
                        <a:rPr lang="en-GB" sz="1100"/>
                        <a:t> </a:t>
                      </a:r>
                      <a:r>
                        <a:rPr lang="en-GB" sz="1100"/>
                        <a:t>| </a:t>
                      </a:r>
                      <a:r>
                        <a:rPr lang="en-GB" sz="1100">
                          <a:solidFill>
                            <a:srgbClr val="FF0000"/>
                          </a:solidFill>
                        </a:rPr>
                        <a:t>98.9%</a:t>
                      </a:r>
                      <a:r>
                        <a:rPr lang="en-GB" sz="1100"/>
                        <a:t>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97.5%</a:t>
                      </a:r>
                      <a:r>
                        <a:rPr lang="en-GB" sz="1100"/>
                        <a:t> | </a:t>
                      </a:r>
                      <a:r>
                        <a:rPr lang="en-GB" sz="1100">
                          <a:solidFill>
                            <a:schemeClr val="dk1"/>
                          </a:solidFill>
                        </a:rPr>
                        <a:t>99.1%</a:t>
                      </a:r>
                      <a:r>
                        <a:rPr lang="en-GB" sz="1100">
                          <a:solidFill>
                            <a:schemeClr val="dk1"/>
                          </a:solidFill>
                        </a:rPr>
                        <a:t> </a:t>
                      </a:r>
                      <a:r>
                        <a:rPr lang="en-GB" sz="1100"/>
                        <a:t>| </a:t>
                      </a:r>
                      <a:r>
                        <a:rPr lang="en-GB" sz="1100">
                          <a:solidFill>
                            <a:srgbClr val="FF0000"/>
                          </a:solidFill>
                        </a:rPr>
                        <a:t>99.1%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96.0%</a:t>
                      </a:r>
                      <a:r>
                        <a:rPr lang="en-GB" sz="1100"/>
                        <a:t> | </a:t>
                      </a:r>
                      <a:r>
                        <a:rPr lang="en-GB" sz="1100">
                          <a:solidFill>
                            <a:schemeClr val="dk1"/>
                          </a:solidFill>
                        </a:rPr>
                        <a:t>98.8%</a:t>
                      </a:r>
                      <a:r>
                        <a:rPr lang="en-GB" sz="1100"/>
                        <a:t> | </a:t>
                      </a:r>
                      <a:r>
                        <a:rPr lang="en-GB" sz="1100">
                          <a:solidFill>
                            <a:srgbClr val="FF0000"/>
                          </a:solidFill>
                        </a:rPr>
                        <a:t>93.2%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84.5%</a:t>
                      </a:r>
                      <a:r>
                        <a:rPr lang="en-GB" sz="1100"/>
                        <a:t> | </a:t>
                      </a:r>
                      <a:r>
                        <a:rPr lang="en-GB" sz="1100">
                          <a:solidFill>
                            <a:schemeClr val="dk1"/>
                          </a:solidFill>
                        </a:rPr>
                        <a:t>90.5%</a:t>
                      </a:r>
                      <a:r>
                        <a:rPr lang="en-GB" sz="1100"/>
                        <a:t> </a:t>
                      </a:r>
                      <a:r>
                        <a:rPr lang="en-GB" sz="1100"/>
                        <a:t>| </a:t>
                      </a:r>
                      <a:r>
                        <a:rPr lang="en-GB" sz="1100">
                          <a:solidFill>
                            <a:srgbClr val="FF0000"/>
                          </a:solidFill>
                        </a:rPr>
                        <a:t>89.9%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94.9%</a:t>
                      </a:r>
                      <a:r>
                        <a:rPr lang="en-GB" sz="1100"/>
                        <a:t> | </a:t>
                      </a:r>
                      <a:r>
                        <a:rPr lang="en-GB" sz="1100">
                          <a:solidFill>
                            <a:schemeClr val="dk1"/>
                          </a:solidFill>
                        </a:rPr>
                        <a:t>98.8%</a:t>
                      </a:r>
                      <a:r>
                        <a:rPr lang="en-GB" sz="1100"/>
                        <a:t> </a:t>
                      </a:r>
                      <a:r>
                        <a:rPr lang="en-GB" sz="1100"/>
                        <a:t>| </a:t>
                      </a:r>
                      <a:r>
                        <a:rPr lang="en-GB" sz="1100">
                          <a:solidFill>
                            <a:srgbClr val="FF0000"/>
                          </a:solidFill>
                        </a:rPr>
                        <a:t>95.4%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88.7% </a:t>
                      </a:r>
                      <a:r>
                        <a:rPr lang="en-GB" sz="1100"/>
                        <a:t> | </a:t>
                      </a:r>
                      <a:r>
                        <a:rPr lang="en-GB" sz="1100">
                          <a:solidFill>
                            <a:schemeClr val="dk1"/>
                          </a:solidFill>
                        </a:rPr>
                        <a:t>96.4%</a:t>
                      </a:r>
                      <a:r>
                        <a:rPr lang="en-GB" sz="1100"/>
                        <a:t> </a:t>
                      </a:r>
                      <a:r>
                        <a:rPr lang="en-GB" sz="1100"/>
                        <a:t> | </a:t>
                      </a:r>
                      <a:r>
                        <a:rPr lang="en-GB" sz="1100">
                          <a:solidFill>
                            <a:srgbClr val="FF0000"/>
                          </a:solidFill>
                        </a:rPr>
                        <a:t>96.8%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93.5%</a:t>
                      </a:r>
                      <a:r>
                        <a:rPr lang="en-GB" sz="1100"/>
                        <a:t> | </a:t>
                      </a:r>
                      <a:r>
                        <a:rPr lang="en-GB" sz="1100">
                          <a:solidFill>
                            <a:schemeClr val="dk1"/>
                          </a:solidFill>
                        </a:rPr>
                        <a:t>98.2%</a:t>
                      </a:r>
                      <a:r>
                        <a:rPr lang="en-GB" sz="1100"/>
                        <a:t> | </a:t>
                      </a:r>
                      <a:r>
                        <a:rPr lang="en-GB" sz="1100">
                          <a:solidFill>
                            <a:srgbClr val="FF0000"/>
                          </a:solidFill>
                        </a:rPr>
                        <a:t>97.7% </a:t>
                      </a:r>
                      <a:endParaRPr sz="1100">
                        <a:solidFill>
                          <a:srgbClr val="FF0000"/>
                        </a:solidFill>
                      </a:endParaRPr>
                    </a:p>
                  </a:txBody>
                  <a:tcPr marT="91425" marB="91425" marR="91425" marL="91425"/>
                </a:tc>
              </a:tr>
            </a:tbl>
          </a:graphicData>
        </a:graphic>
      </p:graphicFrame>
      <p:sp>
        <p:nvSpPr>
          <p:cNvPr id="377" name="Google Shape;377;p25"/>
          <p:cNvSpPr txBox="1"/>
          <p:nvPr/>
        </p:nvSpPr>
        <p:spPr>
          <a:xfrm>
            <a:off x="6570025" y="823775"/>
            <a:ext cx="237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Καθώς υπάρχουν μόλις 10 συνδέσεις στα 4556 πιθανά ζεύγη κόμβων, το sensitivity ίσως είναι καταλληλότερη μετρική από το accuracy για την αξιολόγηση της ταξινόμησης.</a:t>
            </a:r>
            <a:endParaRPr>
              <a:latin typeface="Nunito"/>
              <a:ea typeface="Nunito"/>
              <a:cs typeface="Nunito"/>
              <a:sym typeface="Nunito"/>
            </a:endParaRPr>
          </a:p>
        </p:txBody>
      </p:sp>
      <p:sp>
        <p:nvSpPr>
          <p:cNvPr id="378" name="Google Shape;378;p25"/>
          <p:cNvSpPr txBox="1"/>
          <p:nvPr/>
        </p:nvSpPr>
        <p:spPr>
          <a:xfrm>
            <a:off x="1245700" y="4560850"/>
            <a:ext cx="521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82" name="Shape 382"/>
        <p:cNvGrpSpPr/>
        <p:nvPr/>
      </p:nvGrpSpPr>
      <p:grpSpPr>
        <a:xfrm>
          <a:off x="0" y="0"/>
          <a:ext cx="0" cy="0"/>
          <a:chOff x="0" y="0"/>
          <a:chExt cx="0" cy="0"/>
        </a:xfrm>
      </p:grpSpPr>
      <p:sp>
        <p:nvSpPr>
          <p:cNvPr id="383" name="Google Shape;383;p26"/>
          <p:cNvSpPr txBox="1"/>
          <p:nvPr>
            <p:ph type="title"/>
          </p:nvPr>
        </p:nvSpPr>
        <p:spPr>
          <a:xfrm>
            <a:off x="3425700" y="0"/>
            <a:ext cx="2292600" cy="81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68 περιοχές</a:t>
            </a:r>
            <a:endParaRPr/>
          </a:p>
        </p:txBody>
      </p:sp>
      <p:sp>
        <p:nvSpPr>
          <p:cNvPr id="384" name="Google Shape;384;p26"/>
          <p:cNvSpPr txBox="1"/>
          <p:nvPr>
            <p:ph idx="1" type="body"/>
          </p:nvPr>
        </p:nvSpPr>
        <p:spPr>
          <a:xfrm>
            <a:off x="1208850" y="3620325"/>
            <a:ext cx="3887700" cy="41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Κατανομή false negative, rCGCI 850 παρατηρήσεις</a:t>
            </a:r>
            <a:endParaRPr/>
          </a:p>
        </p:txBody>
      </p:sp>
      <p:pic>
        <p:nvPicPr>
          <p:cNvPr id="385" name="Google Shape;385;p26"/>
          <p:cNvPicPr preferRelativeResize="0"/>
          <p:nvPr/>
        </p:nvPicPr>
        <p:blipFill>
          <a:blip r:embed="rId3">
            <a:alphaModFix/>
          </a:blip>
          <a:stretch>
            <a:fillRect/>
          </a:stretch>
        </p:blipFill>
        <p:spPr>
          <a:xfrm>
            <a:off x="1208850" y="817800"/>
            <a:ext cx="3736700" cy="2802525"/>
          </a:xfrm>
          <a:prstGeom prst="rect">
            <a:avLst/>
          </a:prstGeom>
          <a:noFill/>
          <a:ln>
            <a:noFill/>
          </a:ln>
        </p:spPr>
      </p:pic>
      <p:sp>
        <p:nvSpPr>
          <p:cNvPr id="386" name="Google Shape;386;p26"/>
          <p:cNvSpPr txBox="1"/>
          <p:nvPr/>
        </p:nvSpPr>
        <p:spPr>
          <a:xfrm>
            <a:off x="5096550" y="1024675"/>
            <a:ext cx="3465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Στο παράθυρο 1000 παρατηρήσεων η μέθοδος wICA φαίνεται να πετυχαίνει την καλύτερη ισορροπία μεταξύ accuracy και sensitivity. Ωστόσο για τα υπόλοιπα 2 παράθυρα οι μέθοδοι sICA και NMA πετυχαίνουν συγκρίσιμα ή και καλύτερα αποτελέσματα.</a:t>
            </a:r>
            <a:endParaRPr>
              <a:latin typeface="Maven Pro"/>
              <a:ea typeface="Maven Pro"/>
              <a:cs typeface="Maven Pro"/>
              <a:sym typeface="Maven Pro"/>
            </a:endParaRPr>
          </a:p>
        </p:txBody>
      </p:sp>
      <p:sp>
        <p:nvSpPr>
          <p:cNvPr id="387" name="Google Shape;387;p26"/>
          <p:cNvSpPr txBox="1"/>
          <p:nvPr/>
        </p:nvSpPr>
        <p:spPr>
          <a:xfrm>
            <a:off x="5096550" y="2782675"/>
            <a:ext cx="305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Ειδικά για το παράθυρο 850 παρατηρήσεων, η μέθοδος NMA είναι η μόνη που δεν προκαλεί τακτικά false negative σφάλματα.</a:t>
            </a:r>
            <a:endParaRPr>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91" name="Shape 391"/>
        <p:cNvGrpSpPr/>
        <p:nvPr/>
      </p:nvGrpSpPr>
      <p:grpSpPr>
        <a:xfrm>
          <a:off x="0" y="0"/>
          <a:ext cx="0" cy="0"/>
          <a:chOff x="0" y="0"/>
          <a:chExt cx="0" cy="0"/>
        </a:xfrm>
      </p:grpSpPr>
      <p:sp>
        <p:nvSpPr>
          <p:cNvPr id="392" name="Google Shape;392;p27"/>
          <p:cNvSpPr txBox="1"/>
          <p:nvPr>
            <p:ph type="title"/>
          </p:nvPr>
        </p:nvSpPr>
        <p:spPr>
          <a:xfrm>
            <a:off x="3547200" y="0"/>
            <a:ext cx="4067700" cy="82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64 ηλεκτρόδια</a:t>
            </a:r>
            <a:endParaRPr/>
          </a:p>
        </p:txBody>
      </p:sp>
      <p:graphicFrame>
        <p:nvGraphicFramePr>
          <p:cNvPr id="393" name="Google Shape;393;p27"/>
          <p:cNvGraphicFramePr/>
          <p:nvPr/>
        </p:nvGraphicFramePr>
        <p:xfrm>
          <a:off x="1233750" y="790075"/>
          <a:ext cx="3000000" cy="3000000"/>
        </p:xfrm>
        <a:graphic>
          <a:graphicData uri="http://schemas.openxmlformats.org/drawingml/2006/table">
            <a:tbl>
              <a:tblPr>
                <a:noFill/>
                <a:tableStyleId>{269426EE-32CD-414F-B31B-2DA8FA05BD3C}</a:tableStyleId>
              </a:tblPr>
              <a:tblGrid>
                <a:gridCol w="988500"/>
                <a:gridCol w="656975"/>
                <a:gridCol w="777525"/>
                <a:gridCol w="717300"/>
                <a:gridCol w="737350"/>
                <a:gridCol w="687125"/>
              </a:tblGrid>
              <a:tr h="71265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rCGCI</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wICA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80.8 </a:t>
                      </a:r>
                      <a:r>
                        <a:rPr lang="en-GB" sz="1100"/>
                        <a:t>| </a:t>
                      </a:r>
                      <a:endParaRPr sz="1100"/>
                    </a:p>
                    <a:p>
                      <a:pPr indent="0" lvl="0" marL="0" rtl="0" algn="l">
                        <a:spcBef>
                          <a:spcPts val="0"/>
                        </a:spcBef>
                        <a:spcAft>
                          <a:spcPts val="0"/>
                        </a:spcAft>
                        <a:buNone/>
                      </a:pPr>
                      <a:r>
                        <a:rPr lang="en-GB" sz="1100">
                          <a:solidFill>
                            <a:schemeClr val="dk1"/>
                          </a:solidFill>
                        </a:rPr>
                        <a:t>0.0</a:t>
                      </a:r>
                      <a:r>
                        <a:rPr lang="en-GB" sz="1100"/>
                        <a:t>   | </a:t>
                      </a:r>
                      <a:endParaRPr sz="1100"/>
                    </a:p>
                    <a:p>
                      <a:pPr indent="0" lvl="0" marL="0" rtl="0" algn="l">
                        <a:spcBef>
                          <a:spcPts val="0"/>
                        </a:spcBef>
                        <a:spcAft>
                          <a:spcPts val="0"/>
                        </a:spcAft>
                        <a:buNone/>
                      </a:pPr>
                      <a:r>
                        <a:rPr lang="en-GB" sz="1100">
                          <a:solidFill>
                            <a:srgbClr val="FF0000"/>
                          </a:solidFill>
                        </a:rPr>
                        <a:t>171.2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81.56   </a:t>
                      </a:r>
                      <a:r>
                        <a:rPr lang="en-GB" sz="1100"/>
                        <a:t>| </a:t>
                      </a:r>
                      <a:endParaRPr sz="1100"/>
                    </a:p>
                    <a:p>
                      <a:pPr indent="0" lvl="0" marL="0" rtl="0" algn="l">
                        <a:spcBef>
                          <a:spcPts val="0"/>
                        </a:spcBef>
                        <a:spcAft>
                          <a:spcPts val="0"/>
                        </a:spcAft>
                        <a:buNone/>
                      </a:pPr>
                      <a:r>
                        <a:rPr lang="en-GB" sz="1100">
                          <a:solidFill>
                            <a:schemeClr val="dk1"/>
                          </a:solidFill>
                        </a:rPr>
                        <a:t>146.87</a:t>
                      </a:r>
                      <a:r>
                        <a:rPr lang="en-GB" sz="1100"/>
                        <a:t> </a:t>
                      </a:r>
                      <a:r>
                        <a:rPr lang="en-GB" sz="1100"/>
                        <a:t>| </a:t>
                      </a:r>
                      <a:endParaRPr sz="1100"/>
                    </a:p>
                    <a:p>
                      <a:pPr indent="0" lvl="0" marL="0" rtl="0" algn="l">
                        <a:spcBef>
                          <a:spcPts val="0"/>
                        </a:spcBef>
                        <a:spcAft>
                          <a:spcPts val="0"/>
                        </a:spcAft>
                        <a:buNone/>
                      </a:pPr>
                      <a:r>
                        <a:rPr lang="en-GB" sz="1100">
                          <a:solidFill>
                            <a:srgbClr val="FF0000"/>
                          </a:solidFill>
                        </a:rPr>
                        <a:t>162.39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80.3    </a:t>
                      </a:r>
                      <a:r>
                        <a:rPr lang="en-GB" sz="1100"/>
                        <a:t> | </a:t>
                      </a:r>
                      <a:r>
                        <a:rPr lang="en-GB" sz="1100">
                          <a:solidFill>
                            <a:schemeClr val="dk1"/>
                          </a:solidFill>
                        </a:rPr>
                        <a:t>135.34</a:t>
                      </a:r>
                      <a:r>
                        <a:rPr lang="en-GB" sz="1100"/>
                        <a:t> </a:t>
                      </a:r>
                      <a:r>
                        <a:rPr lang="en-GB" sz="1100"/>
                        <a:t>| </a:t>
                      </a:r>
                      <a:r>
                        <a:rPr lang="en-GB" sz="1100">
                          <a:solidFill>
                            <a:srgbClr val="FF0000"/>
                          </a:solidFill>
                        </a:rPr>
                        <a:t>135.34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39.38 </a:t>
                      </a:r>
                      <a:r>
                        <a:rPr lang="en-GB" sz="1100"/>
                        <a:t>|</a:t>
                      </a:r>
                      <a:endParaRPr sz="1100"/>
                    </a:p>
                    <a:p>
                      <a:pPr indent="0" lvl="0" marL="0" rtl="0" algn="l">
                        <a:spcBef>
                          <a:spcPts val="0"/>
                        </a:spcBef>
                        <a:spcAft>
                          <a:spcPts val="0"/>
                        </a:spcAft>
                        <a:buNone/>
                      </a:pPr>
                      <a:r>
                        <a:rPr lang="en-GB" sz="1100">
                          <a:solidFill>
                            <a:schemeClr val="dk1"/>
                          </a:solidFill>
                        </a:rPr>
                        <a:t>86.77</a:t>
                      </a:r>
                      <a:r>
                        <a:rPr lang="en-GB" sz="1100"/>
                        <a:t> | </a:t>
                      </a:r>
                      <a:endParaRPr sz="1100"/>
                    </a:p>
                    <a:p>
                      <a:pPr indent="0" lvl="0" marL="0" rtl="0" algn="l">
                        <a:spcBef>
                          <a:spcPts val="0"/>
                        </a:spcBef>
                        <a:spcAft>
                          <a:spcPts val="0"/>
                        </a:spcAft>
                        <a:buNone/>
                      </a:pPr>
                      <a:r>
                        <a:rPr lang="en-GB" sz="1100">
                          <a:solidFill>
                            <a:srgbClr val="FF0000"/>
                          </a:solidFill>
                        </a:rPr>
                        <a:t>97.73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41.68</a:t>
                      </a:r>
                      <a:r>
                        <a:rPr lang="en-GB" sz="1100"/>
                        <a:t> |</a:t>
                      </a:r>
                      <a:endParaRPr sz="1100"/>
                    </a:p>
                    <a:p>
                      <a:pPr indent="0" lvl="0" marL="0" rtl="0" algn="l">
                        <a:spcBef>
                          <a:spcPts val="0"/>
                        </a:spcBef>
                        <a:spcAft>
                          <a:spcPts val="0"/>
                        </a:spcAft>
                        <a:buNone/>
                      </a:pPr>
                      <a:r>
                        <a:rPr lang="en-GB" sz="1100">
                          <a:solidFill>
                            <a:schemeClr val="dk1"/>
                          </a:solidFill>
                        </a:rPr>
                        <a:t>83.64</a:t>
                      </a:r>
                      <a:r>
                        <a:rPr lang="en-GB" sz="1100"/>
                        <a:t> | </a:t>
                      </a:r>
                      <a:endParaRPr sz="1100"/>
                    </a:p>
                    <a:p>
                      <a:pPr indent="0" lvl="0" marL="0" rtl="0" algn="l">
                        <a:spcBef>
                          <a:spcPts val="0"/>
                        </a:spcBef>
                        <a:spcAft>
                          <a:spcPts val="0"/>
                        </a:spcAft>
                        <a:buNone/>
                      </a:pPr>
                      <a:r>
                        <a:rPr lang="en-GB" sz="1100">
                          <a:solidFill>
                            <a:srgbClr val="FF0000"/>
                          </a:solidFill>
                        </a:rPr>
                        <a:t>99.43</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98% </a:t>
                      </a:r>
                      <a:r>
                        <a:rPr lang="en-GB" sz="1100"/>
                        <a:t>| </a:t>
                      </a:r>
                      <a:r>
                        <a:rPr lang="en-GB" sz="1100">
                          <a:solidFill>
                            <a:schemeClr val="dk1"/>
                          </a:solidFill>
                        </a:rPr>
                        <a:t>100%</a:t>
                      </a:r>
                      <a:r>
                        <a:rPr lang="en-GB" sz="1100"/>
                        <a:t>  |  </a:t>
                      </a:r>
                      <a:r>
                        <a:rPr lang="en-GB" sz="1100">
                          <a:solidFill>
                            <a:srgbClr val="FF0000"/>
                          </a:solidFill>
                        </a:rPr>
                        <a:t>95.8%</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98.0% | </a:t>
                      </a:r>
                      <a:r>
                        <a:rPr lang="en-GB" sz="1100">
                          <a:solidFill>
                            <a:schemeClr val="dk1"/>
                          </a:solidFill>
                        </a:rPr>
                        <a:t>96.4%</a:t>
                      </a:r>
                      <a:r>
                        <a:rPr lang="en-GB" sz="1100"/>
                        <a:t> |  </a:t>
                      </a:r>
                      <a:r>
                        <a:rPr lang="en-GB" sz="1100">
                          <a:solidFill>
                            <a:srgbClr val="FF0000"/>
                          </a:solidFill>
                        </a:rPr>
                        <a:t>96%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98.0% | </a:t>
                      </a:r>
                      <a:r>
                        <a:rPr lang="en-GB" sz="1100">
                          <a:solidFill>
                            <a:schemeClr val="dk1"/>
                          </a:solidFill>
                        </a:rPr>
                        <a:t>96.7%</a:t>
                      </a:r>
                      <a:r>
                        <a:rPr lang="en-GB" sz="1100"/>
                        <a:t> | </a:t>
                      </a:r>
                      <a:r>
                        <a:rPr lang="en-GB" sz="1100">
                          <a:solidFill>
                            <a:srgbClr val="FF0000"/>
                          </a:solidFill>
                        </a:rPr>
                        <a:t>95.8%</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99.0%</a:t>
                      </a:r>
                      <a:r>
                        <a:rPr lang="en-GB" sz="1100"/>
                        <a:t> |  </a:t>
                      </a:r>
                      <a:r>
                        <a:rPr lang="en-GB" sz="1100">
                          <a:solidFill>
                            <a:schemeClr val="dk1"/>
                          </a:solidFill>
                        </a:rPr>
                        <a:t>97.8%</a:t>
                      </a:r>
                      <a:r>
                        <a:rPr lang="en-GB" sz="1100"/>
                        <a:t> |  </a:t>
                      </a:r>
                      <a:r>
                        <a:rPr lang="en-GB" sz="1100"/>
                        <a:t> </a:t>
                      </a:r>
                      <a:r>
                        <a:rPr lang="en-GB" sz="1100">
                          <a:solidFill>
                            <a:srgbClr val="FF0000"/>
                          </a:solidFill>
                        </a:rPr>
                        <a:t>97.6%</a:t>
                      </a:r>
                      <a:r>
                        <a:rPr lang="en-GB" sz="1100">
                          <a:solidFill>
                            <a:srgbClr val="FF0000"/>
                          </a:solidFill>
                        </a:rPr>
                        <a:t>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98.9% </a:t>
                      </a:r>
                      <a:r>
                        <a:rPr lang="en-GB" sz="1100"/>
                        <a:t>|</a:t>
                      </a:r>
                      <a:r>
                        <a:rPr lang="en-GB" sz="1100"/>
                        <a:t> </a:t>
                      </a:r>
                      <a:r>
                        <a:rPr lang="en-GB" sz="1100">
                          <a:solidFill>
                            <a:schemeClr val="dk1"/>
                          </a:solidFill>
                        </a:rPr>
                        <a:t>97.9%</a:t>
                      </a:r>
                      <a:r>
                        <a:rPr lang="en-GB" sz="1100"/>
                        <a:t> |  </a:t>
                      </a:r>
                      <a:r>
                        <a:rPr lang="en-GB" sz="1100">
                          <a:solidFill>
                            <a:srgbClr val="FF0000"/>
                          </a:solidFill>
                        </a:rPr>
                        <a:t>97.5%</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98.7%</a:t>
                      </a:r>
                      <a:r>
                        <a:rPr lang="en-GB" sz="1100"/>
                        <a:t>|</a:t>
                      </a:r>
                      <a:r>
                        <a:rPr lang="en-GB" sz="1100">
                          <a:solidFill>
                            <a:schemeClr val="dk1"/>
                          </a:solidFill>
                        </a:rPr>
                        <a:t>100%</a:t>
                      </a:r>
                      <a:r>
                        <a:rPr lang="en-GB" sz="1100"/>
                        <a:t> |  </a:t>
                      </a:r>
                      <a:r>
                        <a:rPr lang="en-GB" sz="1100">
                          <a:solidFill>
                            <a:srgbClr val="FF0000"/>
                          </a:solidFill>
                        </a:rPr>
                        <a:t>97.5%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98.6%</a:t>
                      </a:r>
                      <a:r>
                        <a:rPr lang="en-GB" sz="1100"/>
                        <a:t> |  </a:t>
                      </a:r>
                      <a:r>
                        <a:rPr lang="en-GB" sz="1100">
                          <a:solidFill>
                            <a:schemeClr val="dk1"/>
                          </a:solidFill>
                        </a:rPr>
                        <a:t>97.9%</a:t>
                      </a:r>
                      <a:r>
                        <a:rPr lang="en-GB" sz="1100"/>
                        <a:t> |  </a:t>
                      </a:r>
                      <a:r>
                        <a:rPr lang="en-GB" sz="1100"/>
                        <a:t> </a:t>
                      </a:r>
                      <a:r>
                        <a:rPr lang="en-GB" sz="1100">
                          <a:solidFill>
                            <a:srgbClr val="FF0000"/>
                          </a:solidFill>
                        </a:rPr>
                        <a:t>97.7%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98.7%</a:t>
                      </a:r>
                      <a:r>
                        <a:rPr lang="en-GB" sz="1100"/>
                        <a:t> |  </a:t>
                      </a:r>
                      <a:r>
                        <a:rPr lang="en-GB" sz="1100">
                          <a:solidFill>
                            <a:schemeClr val="dk1"/>
                          </a:solidFill>
                        </a:rPr>
                        <a:t>98.2%</a:t>
                      </a:r>
                      <a:r>
                        <a:rPr lang="en-GB" sz="1100"/>
                        <a:t> |  </a:t>
                      </a:r>
                      <a:r>
                        <a:rPr lang="en-GB" sz="1100">
                          <a:solidFill>
                            <a:srgbClr val="FF0000"/>
                          </a:solidFill>
                        </a:rPr>
                        <a:t>97.5%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99.7%</a:t>
                      </a:r>
                      <a:r>
                        <a:rPr lang="en-GB" sz="1100"/>
                        <a:t> | </a:t>
                      </a:r>
                      <a:r>
                        <a:rPr lang="en-GB" sz="1100"/>
                        <a:t> </a:t>
                      </a:r>
                      <a:r>
                        <a:rPr lang="en-GB" sz="1100">
                          <a:solidFill>
                            <a:schemeClr val="dk1"/>
                          </a:solidFill>
                        </a:rPr>
                        <a:t>99.2%</a:t>
                      </a:r>
                      <a:r>
                        <a:rPr lang="en-GB" sz="1100"/>
                        <a:t> | </a:t>
                      </a:r>
                      <a:r>
                        <a:rPr lang="en-GB" sz="1100">
                          <a:solidFill>
                            <a:srgbClr val="FF0000"/>
                          </a:solidFill>
                        </a:rPr>
                        <a:t>99.0%</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99.6%</a:t>
                      </a:r>
                      <a:r>
                        <a:rPr lang="en-GB" sz="1100"/>
                        <a:t> | </a:t>
                      </a:r>
                      <a:r>
                        <a:rPr lang="en-GB" sz="1100"/>
                        <a:t> </a:t>
                      </a:r>
                      <a:r>
                        <a:rPr lang="en-GB" sz="1100">
                          <a:solidFill>
                            <a:schemeClr val="dk1"/>
                          </a:solidFill>
                        </a:rPr>
                        <a:t>99.1%</a:t>
                      </a:r>
                      <a:r>
                        <a:rPr lang="en-GB" sz="1100"/>
                        <a:t> | </a:t>
                      </a:r>
                      <a:r>
                        <a:rPr lang="en-GB" sz="1100"/>
                        <a:t> </a:t>
                      </a:r>
                      <a:r>
                        <a:rPr lang="en-GB" sz="1100">
                          <a:solidFill>
                            <a:srgbClr val="FF0000"/>
                          </a:solidFill>
                        </a:rPr>
                        <a:t>98.9%</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7.7% </a:t>
                      </a:r>
                      <a:r>
                        <a:rPr lang="en-GB" sz="1100"/>
                        <a:t> | </a:t>
                      </a:r>
                      <a:r>
                        <a:rPr lang="en-GB" sz="1100">
                          <a:solidFill>
                            <a:schemeClr val="dk1"/>
                          </a:solidFill>
                        </a:rPr>
                        <a:t>100%</a:t>
                      </a:r>
                      <a:r>
                        <a:rPr lang="en-GB" sz="1100"/>
                        <a:t> | </a:t>
                      </a:r>
                      <a:r>
                        <a:rPr lang="en-GB" sz="1100">
                          <a:solidFill>
                            <a:srgbClr val="FF0000"/>
                          </a:solidFill>
                        </a:rPr>
                        <a:t>9.3%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7.4% </a:t>
                      </a:r>
                      <a:r>
                        <a:rPr lang="en-GB" sz="1100"/>
                        <a:t>  | </a:t>
                      </a:r>
                      <a:r>
                        <a:rPr lang="en-GB" sz="1100"/>
                        <a:t> </a:t>
                      </a:r>
                      <a:r>
                        <a:rPr lang="en-GB" sz="1100">
                          <a:solidFill>
                            <a:schemeClr val="dk1"/>
                          </a:solidFill>
                        </a:rPr>
                        <a:t>12.3%</a:t>
                      </a:r>
                      <a:r>
                        <a:rPr lang="en-GB" sz="1100">
                          <a:solidFill>
                            <a:schemeClr val="dk1"/>
                          </a:solidFill>
                        </a:rPr>
                        <a:t> </a:t>
                      </a:r>
                      <a:r>
                        <a:rPr lang="en-GB" sz="1100"/>
                        <a:t>| </a:t>
                      </a:r>
                      <a:r>
                        <a:rPr lang="en-GB" sz="1100">
                          <a:solidFill>
                            <a:srgbClr val="FF0000"/>
                          </a:solidFill>
                        </a:rPr>
                        <a:t>10.4%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8.3%</a:t>
                      </a:r>
                      <a:r>
                        <a:rPr lang="en-GB" sz="1100"/>
                        <a:t>   | </a:t>
                      </a:r>
                      <a:r>
                        <a:rPr lang="en-GB" sz="1100">
                          <a:solidFill>
                            <a:schemeClr val="dk1"/>
                          </a:solidFill>
                        </a:rPr>
                        <a:t>16.4%</a:t>
                      </a:r>
                      <a:r>
                        <a:rPr lang="en-GB" sz="1100"/>
                        <a:t> | </a:t>
                      </a:r>
                      <a:r>
                        <a:rPr lang="en-GB" sz="1100">
                          <a:solidFill>
                            <a:srgbClr val="FF0000"/>
                          </a:solidFill>
                        </a:rPr>
                        <a:t>10.9%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10.6% </a:t>
                      </a:r>
                      <a:r>
                        <a:rPr lang="en-GB" sz="1100"/>
                        <a:t> | </a:t>
                      </a:r>
                      <a:r>
                        <a:rPr lang="en-GB" sz="1100"/>
                        <a:t> </a:t>
                      </a:r>
                      <a:r>
                        <a:rPr lang="en-GB" sz="1100">
                          <a:solidFill>
                            <a:schemeClr val="dk1"/>
                          </a:solidFill>
                        </a:rPr>
                        <a:t>25.3%</a:t>
                      </a:r>
                      <a:r>
                        <a:rPr lang="en-GB" sz="1100">
                          <a:solidFill>
                            <a:schemeClr val="dk1"/>
                          </a:solidFill>
                        </a:rPr>
                        <a:t>  </a:t>
                      </a:r>
                      <a:r>
                        <a:rPr lang="en-GB" sz="1100"/>
                        <a:t>| </a:t>
                      </a:r>
                      <a:r>
                        <a:rPr lang="en-GB" sz="1100">
                          <a:solidFill>
                            <a:srgbClr val="FF0000"/>
                          </a:solidFill>
                        </a:rPr>
                        <a:t>25.1%</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14.4% </a:t>
                      </a:r>
                      <a:r>
                        <a:rPr lang="en-GB" sz="1100"/>
                        <a:t>| </a:t>
                      </a:r>
                      <a:r>
                        <a:rPr lang="en-GB" sz="1100">
                          <a:solidFill>
                            <a:schemeClr val="dk1"/>
                          </a:solidFill>
                        </a:rPr>
                        <a:t>34.0%</a:t>
                      </a:r>
                      <a:r>
                        <a:rPr lang="en-GB" sz="1100"/>
                        <a:t> </a:t>
                      </a:r>
                      <a:r>
                        <a:rPr lang="en-GB" sz="1100"/>
                        <a:t>| </a:t>
                      </a:r>
                      <a:r>
                        <a:rPr lang="en-GB" sz="1100">
                          <a:solidFill>
                            <a:srgbClr val="FF0000"/>
                          </a:solidFill>
                        </a:rPr>
                        <a:t>29.6%</a:t>
                      </a:r>
                      <a:endParaRPr sz="1100">
                        <a:solidFill>
                          <a:srgbClr val="FF0000"/>
                        </a:solidFill>
                      </a:endParaRPr>
                    </a:p>
                  </a:txBody>
                  <a:tcPr marT="91425" marB="91425" marR="91425" marL="91425"/>
                </a:tc>
              </a:tr>
            </a:tbl>
          </a:graphicData>
        </a:graphic>
      </p:graphicFrame>
      <p:sp>
        <p:nvSpPr>
          <p:cNvPr id="394" name="Google Shape;394;p27"/>
          <p:cNvSpPr txBox="1"/>
          <p:nvPr/>
        </p:nvSpPr>
        <p:spPr>
          <a:xfrm>
            <a:off x="5967275" y="813725"/>
            <a:ext cx="283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Medium"/>
                <a:ea typeface="Maven Pro Medium"/>
                <a:cs typeface="Maven Pro Medium"/>
                <a:sym typeface="Maven Pro Medium"/>
              </a:rPr>
              <a:t>Στο επίπεδο των ηλεκτροδίων, η επιρροή του θορύβου στην ανάλυση συνδεσιμότητας είναι πολύ έντονη. Καμία από τις μεθόδους καθαρισμού δεν πετυχαίνει ικανοποιητικό </a:t>
            </a:r>
            <a:r>
              <a:rPr lang="en-GB">
                <a:latin typeface="Maven Pro"/>
                <a:ea typeface="Maven Pro"/>
                <a:cs typeface="Maven Pro"/>
                <a:sym typeface="Maven Pro"/>
              </a:rPr>
              <a:t>sensitivity </a:t>
            </a:r>
            <a:r>
              <a:rPr lang="en-GB">
                <a:latin typeface="Maven Pro Medium"/>
                <a:ea typeface="Maven Pro Medium"/>
                <a:cs typeface="Maven Pro Medium"/>
                <a:sym typeface="Maven Pro Medium"/>
              </a:rPr>
              <a:t>σε κανένα από τα παράθυρα μετρήσεων.</a:t>
            </a:r>
            <a:endParaRPr>
              <a:latin typeface="Maven Pro Medium"/>
              <a:ea typeface="Maven Pro Medium"/>
              <a:cs typeface="Maven Pro Medium"/>
              <a:sym typeface="Maven Pro Medium"/>
            </a:endParaRPr>
          </a:p>
        </p:txBody>
      </p:sp>
      <p:sp>
        <p:nvSpPr>
          <p:cNvPr id="395" name="Google Shape;395;p27"/>
          <p:cNvSpPr txBox="1"/>
          <p:nvPr/>
        </p:nvSpPr>
        <p:spPr>
          <a:xfrm>
            <a:off x="5997400" y="2873125"/>
            <a:ext cx="2611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Επιπλέον, ο καθαρισμός με ICA και wICA δε φαίνεται να βελτιώνει ιδιαίτερα την ανάλυση συνδεσιμότητας καθώς πολλά από τα σφάλματα είναι κοινά με τα σφάλματα της ανάλυσης στα θορυβώδη δεδομένα.</a:t>
            </a:r>
            <a:endParaRPr>
              <a:latin typeface="Maven Pro"/>
              <a:ea typeface="Maven Pro"/>
              <a:cs typeface="Maven Pro"/>
              <a:sym typeface="Maven Pro"/>
            </a:endParaRPr>
          </a:p>
        </p:txBody>
      </p:sp>
      <p:sp>
        <p:nvSpPr>
          <p:cNvPr id="396" name="Google Shape;396;p27"/>
          <p:cNvSpPr txBox="1"/>
          <p:nvPr/>
        </p:nvSpPr>
        <p:spPr>
          <a:xfrm>
            <a:off x="1233750" y="4566325"/>
            <a:ext cx="41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00" name="Shape 400"/>
        <p:cNvGrpSpPr/>
        <p:nvPr/>
      </p:nvGrpSpPr>
      <p:grpSpPr>
        <a:xfrm>
          <a:off x="0" y="0"/>
          <a:ext cx="0" cy="0"/>
          <a:chOff x="0" y="0"/>
          <a:chExt cx="0" cy="0"/>
        </a:xfrm>
      </p:grpSpPr>
      <p:sp>
        <p:nvSpPr>
          <p:cNvPr id="401" name="Google Shape;401;p28"/>
          <p:cNvSpPr txBox="1"/>
          <p:nvPr>
            <p:ph type="title"/>
          </p:nvPr>
        </p:nvSpPr>
        <p:spPr>
          <a:xfrm>
            <a:off x="3285000" y="0"/>
            <a:ext cx="4370100" cy="7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64 ηλεκτρόδια</a:t>
            </a:r>
            <a:endParaRPr/>
          </a:p>
        </p:txBody>
      </p:sp>
      <p:sp>
        <p:nvSpPr>
          <p:cNvPr id="402" name="Google Shape;402;p28"/>
          <p:cNvSpPr txBox="1"/>
          <p:nvPr>
            <p:ph idx="1" type="body"/>
          </p:nvPr>
        </p:nvSpPr>
        <p:spPr>
          <a:xfrm>
            <a:off x="1180325" y="4102500"/>
            <a:ext cx="4165200" cy="37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GB" sz="1200">
                <a:latin typeface="Maven Pro"/>
                <a:ea typeface="Maven Pro"/>
                <a:cs typeface="Maven Pro"/>
                <a:sym typeface="Maven Pro"/>
              </a:rPr>
              <a:t>Κατανομή απόλυτου localization error, 64 ηλεκτρόδια</a:t>
            </a:r>
            <a:endParaRPr sz="1200">
              <a:latin typeface="Maven Pro"/>
              <a:ea typeface="Maven Pro"/>
              <a:cs typeface="Maven Pro"/>
              <a:sym typeface="Maven Pro"/>
            </a:endParaRPr>
          </a:p>
        </p:txBody>
      </p:sp>
      <p:pic>
        <p:nvPicPr>
          <p:cNvPr id="403" name="Google Shape;403;p28"/>
          <p:cNvPicPr preferRelativeResize="0"/>
          <p:nvPr/>
        </p:nvPicPr>
        <p:blipFill>
          <a:blip r:embed="rId3">
            <a:alphaModFix/>
          </a:blip>
          <a:stretch>
            <a:fillRect/>
          </a:stretch>
        </p:blipFill>
        <p:spPr>
          <a:xfrm>
            <a:off x="925925" y="787800"/>
            <a:ext cx="4308000" cy="3314700"/>
          </a:xfrm>
          <a:prstGeom prst="rect">
            <a:avLst/>
          </a:prstGeom>
          <a:noFill/>
          <a:ln>
            <a:noFill/>
          </a:ln>
        </p:spPr>
      </p:pic>
      <p:sp>
        <p:nvSpPr>
          <p:cNvPr id="404" name="Google Shape;404;p28"/>
          <p:cNvSpPr txBox="1"/>
          <p:nvPr/>
        </p:nvSpPr>
        <p:spPr>
          <a:xfrm>
            <a:off x="5233925" y="1044775"/>
            <a:ext cx="3425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Το localization error δεν είναι μετρική απόλυτου σφάλματος.</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a:latin typeface="Maven Pro"/>
                <a:ea typeface="Maven Pro"/>
                <a:cs typeface="Maven Pro"/>
                <a:sym typeface="Maven Pro"/>
              </a:rPr>
              <a:t>Μας δείχνει απλά κατά πόσο η μέθοδος καθαρισμού έχει προβλέψει σωστά το σχετικό amplitude του θορύβου στο κάθε ηλεκτρόδιο.</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a:latin typeface="Maven Pro"/>
                <a:ea typeface="Maven Pro"/>
                <a:cs typeface="Maven Pro"/>
                <a:sym typeface="Maven Pro"/>
              </a:rPr>
              <a:t>Με αυτό τον τρόπο μπορούμε να ελέγξουμε εάν το ποσοστό του θορύβου που καθαρίζεται επιτυχώς είναι όμοιο για όλα τα ηλεκτρόδια.</a:t>
            </a:r>
            <a:endParaRPr>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08" name="Shape 408"/>
        <p:cNvGrpSpPr/>
        <p:nvPr/>
      </p:nvGrpSpPr>
      <p:grpSpPr>
        <a:xfrm>
          <a:off x="0" y="0"/>
          <a:ext cx="0" cy="0"/>
          <a:chOff x="0" y="0"/>
          <a:chExt cx="0" cy="0"/>
        </a:xfrm>
      </p:grpSpPr>
      <p:sp>
        <p:nvSpPr>
          <p:cNvPr id="409" name="Google Shape;409;p29"/>
          <p:cNvSpPr txBox="1"/>
          <p:nvPr>
            <p:ph type="title"/>
          </p:nvPr>
        </p:nvSpPr>
        <p:spPr>
          <a:xfrm>
            <a:off x="3244800" y="0"/>
            <a:ext cx="4128900" cy="82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64 ηλεκτρόδια</a:t>
            </a:r>
            <a:endParaRPr/>
          </a:p>
        </p:txBody>
      </p:sp>
      <p:graphicFrame>
        <p:nvGraphicFramePr>
          <p:cNvPr id="410" name="Google Shape;410;p29"/>
          <p:cNvGraphicFramePr/>
          <p:nvPr/>
        </p:nvGraphicFramePr>
        <p:xfrm>
          <a:off x="1157675" y="787800"/>
          <a:ext cx="3000000" cy="3000000"/>
        </p:xfrm>
        <a:graphic>
          <a:graphicData uri="http://schemas.openxmlformats.org/drawingml/2006/table">
            <a:tbl>
              <a:tblPr>
                <a:noFill/>
                <a:tableStyleId>{269426EE-32CD-414F-B31B-2DA8FA05BD3C}</a:tableStyleId>
              </a:tblPr>
              <a:tblGrid>
                <a:gridCol w="869775"/>
                <a:gridCol w="1050575"/>
                <a:gridCol w="980250"/>
                <a:gridCol w="980300"/>
                <a:gridCol w="950100"/>
                <a:gridCol w="980275"/>
              </a:tblGrid>
              <a:tr h="414525">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mse</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wICA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685775">
                <a:tc>
                  <a:txBody>
                    <a:bodyPr/>
                    <a:lstStyle/>
                    <a:p>
                      <a:pPr indent="0" lvl="0" marL="0" rtl="0" algn="l">
                        <a:spcBef>
                          <a:spcPts val="0"/>
                        </a:spcBef>
                        <a:spcAft>
                          <a:spcPts val="0"/>
                        </a:spcAft>
                        <a:buNone/>
                      </a:pPr>
                      <a:r>
                        <a:rPr lang="en-GB" sz="1300">
                          <a:latin typeface="Maven Pro"/>
                          <a:ea typeface="Maven Pro"/>
                          <a:cs typeface="Maven Pro"/>
                          <a:sym typeface="Maven Pro"/>
                        </a:rPr>
                        <a:t>Strip a</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1.0663e+07</a:t>
                      </a:r>
                      <a:endParaRPr sz="1100"/>
                    </a:p>
                    <a:p>
                      <a:pPr indent="0" lvl="0" marL="0" rtl="0" algn="l">
                        <a:spcBef>
                          <a:spcPts val="0"/>
                        </a:spcBef>
                        <a:spcAft>
                          <a:spcPts val="0"/>
                        </a:spcAft>
                        <a:buNone/>
                      </a:pPr>
                      <a:r>
                        <a:rPr lang="en-GB" sz="1100">
                          <a:solidFill>
                            <a:schemeClr val="dk1"/>
                          </a:solidFill>
                        </a:rPr>
                        <a:t>0 </a:t>
                      </a:r>
                      <a:r>
                        <a:rPr lang="en-GB" sz="1100"/>
                        <a:t>  </a:t>
                      </a:r>
                      <a:endParaRPr sz="1100"/>
                    </a:p>
                    <a:p>
                      <a:pPr indent="0" lvl="0" marL="0" rtl="0" algn="l">
                        <a:spcBef>
                          <a:spcPts val="0"/>
                        </a:spcBef>
                        <a:spcAft>
                          <a:spcPts val="0"/>
                        </a:spcAft>
                        <a:buNone/>
                      </a:pPr>
                      <a:r>
                        <a:rPr lang="en-GB" sz="1100">
                          <a:solidFill>
                            <a:srgbClr val="FF0000"/>
                          </a:solidFill>
                        </a:rPr>
                        <a:t>3.1328e+07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4.6652e+06 </a:t>
                      </a:r>
                      <a:endParaRPr sz="1100"/>
                    </a:p>
                    <a:p>
                      <a:pPr indent="0" lvl="0" marL="0" rtl="0" algn="l">
                        <a:spcBef>
                          <a:spcPts val="0"/>
                        </a:spcBef>
                        <a:spcAft>
                          <a:spcPts val="0"/>
                        </a:spcAft>
                        <a:buNone/>
                      </a:pPr>
                      <a:r>
                        <a:rPr lang="en-GB" sz="1100">
                          <a:solidFill>
                            <a:schemeClr val="dk1"/>
                          </a:solidFill>
                        </a:rPr>
                        <a:t>1.6289e+06</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1.0613e+07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3.7481e+06</a:t>
                      </a:r>
                      <a:endParaRPr sz="1100"/>
                    </a:p>
                    <a:p>
                      <a:pPr indent="0" lvl="0" marL="0" rtl="0" algn="l">
                        <a:spcBef>
                          <a:spcPts val="0"/>
                        </a:spcBef>
                        <a:spcAft>
                          <a:spcPts val="0"/>
                        </a:spcAft>
                        <a:buNone/>
                      </a:pPr>
                      <a:r>
                        <a:rPr lang="en-GB" sz="1100">
                          <a:solidFill>
                            <a:schemeClr val="dk1"/>
                          </a:solidFill>
                        </a:rPr>
                        <a:t>5.3382e+05</a:t>
                      </a:r>
                      <a:endParaRPr sz="1100">
                        <a:solidFill>
                          <a:schemeClr val="dk1"/>
                        </a:solidFill>
                      </a:endParaRPr>
                    </a:p>
                    <a:p>
                      <a:pPr indent="0" lvl="0" marL="0" rtl="0" algn="l">
                        <a:spcBef>
                          <a:spcPts val="0"/>
                        </a:spcBef>
                        <a:spcAft>
                          <a:spcPts val="0"/>
                        </a:spcAft>
                        <a:buNone/>
                      </a:pPr>
                      <a:r>
                        <a:rPr lang="en-GB" sz="1100">
                          <a:solidFill>
                            <a:srgbClr val="FF0000"/>
                          </a:solidFill>
                        </a:rPr>
                        <a:t>1.0052e+07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8.1763e+04 </a:t>
                      </a:r>
                      <a:r>
                        <a:rPr lang="en-GB" sz="1100"/>
                        <a:t> </a:t>
                      </a:r>
                      <a:endParaRPr sz="1100"/>
                    </a:p>
                    <a:p>
                      <a:pPr indent="0" lvl="0" marL="0" rtl="0" algn="l">
                        <a:spcBef>
                          <a:spcPts val="0"/>
                        </a:spcBef>
                        <a:spcAft>
                          <a:spcPts val="0"/>
                        </a:spcAft>
                        <a:buNone/>
                      </a:pPr>
                      <a:r>
                        <a:rPr lang="en-GB" sz="1100">
                          <a:solidFill>
                            <a:schemeClr val="dk1"/>
                          </a:solidFill>
                        </a:rPr>
                        <a:t>7.3863e+04 </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9.5253e+04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8.2560e+04</a:t>
                      </a:r>
                      <a:r>
                        <a:rPr lang="en-GB" sz="1100"/>
                        <a:t>  </a:t>
                      </a:r>
                      <a:endParaRPr sz="1100"/>
                    </a:p>
                    <a:p>
                      <a:pPr indent="0" lvl="0" marL="0" rtl="0" algn="l">
                        <a:spcBef>
                          <a:spcPts val="0"/>
                        </a:spcBef>
                        <a:spcAft>
                          <a:spcPts val="0"/>
                        </a:spcAft>
                        <a:buNone/>
                      </a:pPr>
                      <a:r>
                        <a:rPr lang="en-GB" sz="1100">
                          <a:solidFill>
                            <a:schemeClr val="dk1"/>
                          </a:solidFill>
                        </a:rPr>
                        <a:t>7.3785e+04 </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9.7698e+04 </a:t>
                      </a:r>
                      <a:endParaRPr sz="1100">
                        <a:solidFill>
                          <a:srgbClr val="FF0000"/>
                        </a:solidFill>
                      </a:endParaRPr>
                    </a:p>
                  </a:txBody>
                  <a:tcPr marT="91425" marB="91425" marR="91425" marL="91425"/>
                </a:tc>
              </a:tr>
              <a:tr h="685775">
                <a:tc>
                  <a:txBody>
                    <a:bodyPr/>
                    <a:lstStyle/>
                    <a:p>
                      <a:pPr indent="0" lvl="0" marL="0" rtl="0" algn="l">
                        <a:spcBef>
                          <a:spcPts val="0"/>
                        </a:spcBef>
                        <a:spcAft>
                          <a:spcPts val="0"/>
                        </a:spcAft>
                        <a:buNone/>
                      </a:pPr>
                      <a:r>
                        <a:rPr lang="en-GB" sz="1300">
                          <a:latin typeface="Maven Pro"/>
                          <a:ea typeface="Maven Pro"/>
                          <a:cs typeface="Maven Pro"/>
                          <a:sym typeface="Maven Pro"/>
                        </a:rPr>
                        <a:t>Strip b</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1.6408e+06</a:t>
                      </a:r>
                      <a:endParaRPr sz="1100"/>
                    </a:p>
                    <a:p>
                      <a:pPr indent="0" lvl="0" marL="0" rtl="0" algn="l">
                        <a:spcBef>
                          <a:spcPts val="0"/>
                        </a:spcBef>
                        <a:spcAft>
                          <a:spcPts val="0"/>
                        </a:spcAft>
                        <a:buNone/>
                      </a:pPr>
                      <a:r>
                        <a:rPr lang="en-GB" sz="1100">
                          <a:solidFill>
                            <a:schemeClr val="dk1"/>
                          </a:solidFill>
                        </a:rPr>
                        <a:t>0  </a:t>
                      </a:r>
                      <a:endParaRPr sz="1100">
                        <a:solidFill>
                          <a:schemeClr val="dk1"/>
                        </a:solidFill>
                      </a:endParaRPr>
                    </a:p>
                    <a:p>
                      <a:pPr indent="0" lvl="0" marL="0" rtl="0" algn="l">
                        <a:spcBef>
                          <a:spcPts val="0"/>
                        </a:spcBef>
                        <a:spcAft>
                          <a:spcPts val="0"/>
                        </a:spcAft>
                        <a:buNone/>
                      </a:pPr>
                      <a:r>
                        <a:rPr lang="en-GB" sz="1100">
                          <a:solidFill>
                            <a:srgbClr val="FF0000"/>
                          </a:solidFill>
                        </a:rPr>
                        <a:t>4.8210e+06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9.3503e+05</a:t>
                      </a:r>
                      <a:r>
                        <a:rPr lang="en-GB" sz="1100"/>
                        <a:t>   </a:t>
                      </a:r>
                      <a:r>
                        <a:rPr lang="en-GB" sz="1100">
                          <a:solidFill>
                            <a:schemeClr val="dk1"/>
                          </a:solidFill>
                        </a:rPr>
                        <a:t>3.1959e+05</a:t>
                      </a:r>
                      <a:r>
                        <a:rPr lang="en-GB" sz="1100">
                          <a:solidFill>
                            <a:schemeClr val="dk1"/>
                          </a:solidFill>
                        </a:rPr>
                        <a:t> </a:t>
                      </a:r>
                      <a:r>
                        <a:rPr lang="en-GB" sz="1100"/>
                        <a:t>    </a:t>
                      </a:r>
                      <a:r>
                        <a:rPr lang="en-GB" sz="1100"/>
                        <a:t> </a:t>
                      </a:r>
                      <a:r>
                        <a:rPr lang="en-GB" sz="1100">
                          <a:solidFill>
                            <a:srgbClr val="FF0000"/>
                          </a:solidFill>
                        </a:rPr>
                        <a:t>2.0821e+06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7.4438e+05 </a:t>
                      </a:r>
                      <a:endParaRPr sz="1100"/>
                    </a:p>
                    <a:p>
                      <a:pPr indent="0" lvl="0" marL="0" rtl="0" algn="l">
                        <a:spcBef>
                          <a:spcPts val="0"/>
                        </a:spcBef>
                        <a:spcAft>
                          <a:spcPts val="0"/>
                        </a:spcAft>
                        <a:buNone/>
                      </a:pPr>
                      <a:r>
                        <a:rPr lang="en-GB" sz="1100">
                          <a:solidFill>
                            <a:schemeClr val="dk1"/>
                          </a:solidFill>
                        </a:rPr>
                        <a:t>1.0267e+05 </a:t>
                      </a:r>
                      <a:endParaRPr sz="1100">
                        <a:solidFill>
                          <a:schemeClr val="dk1"/>
                        </a:solidFill>
                      </a:endParaRPr>
                    </a:p>
                    <a:p>
                      <a:pPr indent="0" lvl="0" marL="0" rtl="0" algn="l">
                        <a:spcBef>
                          <a:spcPts val="0"/>
                        </a:spcBef>
                        <a:spcAft>
                          <a:spcPts val="0"/>
                        </a:spcAft>
                        <a:buNone/>
                      </a:pPr>
                      <a:r>
                        <a:rPr lang="en-GB" sz="1100">
                          <a:solidFill>
                            <a:srgbClr val="FF0000"/>
                          </a:solidFill>
                        </a:rPr>
                        <a:t>1.9439e+06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8.7505e+04 </a:t>
                      </a:r>
                      <a:r>
                        <a:rPr lang="en-GB" sz="1100"/>
                        <a:t>   </a:t>
                      </a:r>
                      <a:r>
                        <a:rPr lang="en-GB" sz="1100">
                          <a:solidFill>
                            <a:schemeClr val="dk1"/>
                          </a:solidFill>
                        </a:rPr>
                        <a:t>2.8616e+04</a:t>
                      </a:r>
                      <a:r>
                        <a:rPr lang="en-GB" sz="1100"/>
                        <a:t> </a:t>
                      </a:r>
                      <a:r>
                        <a:rPr lang="en-GB" sz="1100"/>
                        <a:t>      </a:t>
                      </a:r>
                      <a:r>
                        <a:rPr lang="en-GB" sz="1100">
                          <a:solidFill>
                            <a:srgbClr val="FF0000"/>
                          </a:solidFill>
                        </a:rPr>
                        <a:t>2.0477e+05</a:t>
                      </a:r>
                      <a:r>
                        <a:rPr lang="en-GB" sz="1100"/>
                        <a:t> </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9.3618e+04</a:t>
                      </a:r>
                      <a:r>
                        <a:rPr lang="en-GB" sz="1100"/>
                        <a:t>   </a:t>
                      </a:r>
                      <a:r>
                        <a:rPr lang="en-GB" sz="1100">
                          <a:solidFill>
                            <a:schemeClr val="dk1"/>
                          </a:solidFill>
                        </a:rPr>
                        <a:t>9.9886e+03</a:t>
                      </a:r>
                      <a:r>
                        <a:rPr lang="en-GB" sz="1100"/>
                        <a:t> </a:t>
                      </a:r>
                      <a:r>
                        <a:rPr lang="en-GB" sz="1100"/>
                        <a:t>    </a:t>
                      </a:r>
                      <a:r>
                        <a:rPr lang="en-GB" sz="1100">
                          <a:solidFill>
                            <a:srgbClr val="FF0000"/>
                          </a:solidFill>
                        </a:rPr>
                        <a:t>2.5482e+05 </a:t>
                      </a:r>
                      <a:endParaRPr sz="1100">
                        <a:solidFill>
                          <a:srgbClr val="FF0000"/>
                        </a:solidFill>
                      </a:endParaRPr>
                    </a:p>
                  </a:txBody>
                  <a:tcPr marT="91425" marB="91425" marR="91425" marL="91425"/>
                </a:tc>
              </a:tr>
              <a:tr h="685775">
                <a:tc>
                  <a:txBody>
                    <a:bodyPr/>
                    <a:lstStyle/>
                    <a:p>
                      <a:pPr indent="0" lvl="0" marL="0" rtl="0" algn="l">
                        <a:spcBef>
                          <a:spcPts val="0"/>
                        </a:spcBef>
                        <a:spcAft>
                          <a:spcPts val="0"/>
                        </a:spcAft>
                        <a:buNone/>
                      </a:pPr>
                      <a:r>
                        <a:rPr lang="en-GB" sz="1300">
                          <a:latin typeface="Maven Pro"/>
                          <a:ea typeface="Maven Pro"/>
                          <a:cs typeface="Maven Pro"/>
                          <a:sym typeface="Maven Pro"/>
                        </a:rPr>
                        <a:t>Strip c</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1.1555e+05</a:t>
                      </a:r>
                      <a:endParaRPr sz="1100"/>
                    </a:p>
                    <a:p>
                      <a:pPr indent="0" lvl="0" marL="0" rtl="0" algn="l">
                        <a:spcBef>
                          <a:spcPts val="0"/>
                        </a:spcBef>
                        <a:spcAft>
                          <a:spcPts val="0"/>
                        </a:spcAft>
                        <a:buNone/>
                      </a:pPr>
                      <a:r>
                        <a:rPr lang="en-GB" sz="1100">
                          <a:solidFill>
                            <a:schemeClr val="dk1"/>
                          </a:solidFill>
                        </a:rPr>
                        <a:t>0 </a:t>
                      </a:r>
                      <a:endParaRPr sz="1100">
                        <a:solidFill>
                          <a:schemeClr val="dk1"/>
                        </a:solidFill>
                      </a:endParaRPr>
                    </a:p>
                    <a:p>
                      <a:pPr indent="0" lvl="0" marL="0" rtl="0" algn="l">
                        <a:spcBef>
                          <a:spcPts val="0"/>
                        </a:spcBef>
                        <a:spcAft>
                          <a:spcPts val="0"/>
                        </a:spcAft>
                        <a:buNone/>
                      </a:pPr>
                      <a:r>
                        <a:rPr lang="en-GB" sz="1100">
                          <a:solidFill>
                            <a:srgbClr val="FF0000"/>
                          </a:solidFill>
                        </a:rPr>
                        <a:t>3.3952e+05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2.4498e+05</a:t>
                      </a:r>
                      <a:r>
                        <a:rPr lang="en-GB" sz="1100"/>
                        <a:t>  </a:t>
                      </a:r>
                      <a:r>
                        <a:rPr lang="en-GB" sz="1100">
                          <a:solidFill>
                            <a:schemeClr val="dk1"/>
                          </a:solidFill>
                        </a:rPr>
                        <a:t>9.2913e+04</a:t>
                      </a:r>
                      <a:r>
                        <a:rPr lang="en-GB" sz="1100">
                          <a:solidFill>
                            <a:schemeClr val="dk1"/>
                          </a:solidFill>
                        </a:rPr>
                        <a:t> </a:t>
                      </a:r>
                      <a:r>
                        <a:rPr lang="en-GB" sz="1100"/>
                        <a:t>   </a:t>
                      </a:r>
                      <a:r>
                        <a:rPr lang="en-GB" sz="1100">
                          <a:solidFill>
                            <a:srgbClr val="FF0000"/>
                          </a:solidFill>
                        </a:rPr>
                        <a:t>4.8827e+05</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1.8112e+05</a:t>
                      </a:r>
                      <a:endParaRPr sz="1100"/>
                    </a:p>
                    <a:p>
                      <a:pPr indent="0" lvl="0" marL="0" rtl="0" algn="l">
                        <a:spcBef>
                          <a:spcPts val="0"/>
                        </a:spcBef>
                        <a:spcAft>
                          <a:spcPts val="0"/>
                        </a:spcAft>
                        <a:buNone/>
                      </a:pPr>
                      <a:r>
                        <a:rPr lang="en-GB" sz="1100">
                          <a:solidFill>
                            <a:schemeClr val="dk1"/>
                          </a:solidFill>
                        </a:rPr>
                        <a:t>2.8112e+04</a:t>
                      </a:r>
                      <a:r>
                        <a:rPr lang="en-GB" sz="1100"/>
                        <a:t> </a:t>
                      </a:r>
                      <a:endParaRPr sz="1100"/>
                    </a:p>
                    <a:p>
                      <a:pPr indent="0" lvl="0" marL="0" rtl="0" algn="l">
                        <a:spcBef>
                          <a:spcPts val="0"/>
                        </a:spcBef>
                        <a:spcAft>
                          <a:spcPts val="0"/>
                        </a:spcAft>
                        <a:buNone/>
                      </a:pPr>
                      <a:r>
                        <a:rPr lang="en-GB" sz="1100">
                          <a:solidFill>
                            <a:srgbClr val="FF0000"/>
                          </a:solidFill>
                        </a:rPr>
                        <a:t>4.2596e+05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5.9692e+04</a:t>
                      </a:r>
                      <a:r>
                        <a:rPr lang="en-GB" sz="1100"/>
                        <a:t>    </a:t>
                      </a:r>
                      <a:r>
                        <a:rPr lang="en-GB" sz="1100">
                          <a:solidFill>
                            <a:schemeClr val="dk1"/>
                          </a:solidFill>
                        </a:rPr>
                        <a:t>3.1191e+03 </a:t>
                      </a:r>
                      <a:r>
                        <a:rPr lang="en-GB" sz="1100"/>
                        <a:t>    </a:t>
                      </a:r>
                      <a:r>
                        <a:rPr lang="en-GB" sz="1100">
                          <a:solidFill>
                            <a:srgbClr val="FF0000"/>
                          </a:solidFill>
                        </a:rPr>
                        <a:t>1.6918e+05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6.7702e+04</a:t>
                      </a:r>
                      <a:r>
                        <a:rPr lang="en-GB" sz="1100"/>
                        <a:t>   </a:t>
                      </a:r>
                      <a:r>
                        <a:rPr lang="en-GB" sz="1100">
                          <a:solidFill>
                            <a:schemeClr val="dk1"/>
                          </a:solidFill>
                        </a:rPr>
                        <a:t>848 </a:t>
                      </a:r>
                      <a:r>
                        <a:rPr lang="en-GB" sz="1100"/>
                        <a:t>   </a:t>
                      </a:r>
                      <a:r>
                        <a:rPr lang="en-GB" sz="1100">
                          <a:solidFill>
                            <a:srgbClr val="FF0000"/>
                          </a:solidFill>
                        </a:rPr>
                        <a:t>1.9690e+05</a:t>
                      </a:r>
                      <a:endParaRPr sz="1100">
                        <a:solidFill>
                          <a:srgbClr val="FF0000"/>
                        </a:solidFill>
                      </a:endParaRPr>
                    </a:p>
                  </a:txBody>
                  <a:tcPr marT="91425" marB="91425" marR="91425" marL="91425"/>
                </a:tc>
              </a:tr>
              <a:tr h="685775">
                <a:tc>
                  <a:txBody>
                    <a:bodyPr/>
                    <a:lstStyle/>
                    <a:p>
                      <a:pPr indent="0" lvl="0" marL="0" rtl="0" algn="l">
                        <a:spcBef>
                          <a:spcPts val="0"/>
                        </a:spcBef>
                        <a:spcAft>
                          <a:spcPts val="0"/>
                        </a:spcAft>
                        <a:buNone/>
                      </a:pPr>
                      <a:r>
                        <a:rPr lang="en-GB" sz="1300">
                          <a:latin typeface="Maven Pro"/>
                          <a:ea typeface="Maven Pro"/>
                          <a:cs typeface="Maven Pro"/>
                          <a:sym typeface="Maven Pro"/>
                        </a:rPr>
                        <a:t>Strip d</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3.5645e+03</a:t>
                      </a:r>
                      <a:r>
                        <a:rPr lang="en-GB" sz="1100"/>
                        <a:t>  </a:t>
                      </a:r>
                      <a:endParaRPr sz="1100"/>
                    </a:p>
                    <a:p>
                      <a:pPr indent="0" lvl="0" marL="0" rtl="0" algn="l">
                        <a:spcBef>
                          <a:spcPts val="0"/>
                        </a:spcBef>
                        <a:spcAft>
                          <a:spcPts val="0"/>
                        </a:spcAft>
                        <a:buNone/>
                      </a:pPr>
                      <a:r>
                        <a:rPr lang="en-GB" sz="1100">
                          <a:solidFill>
                            <a:schemeClr val="dk1"/>
                          </a:solidFill>
                        </a:rPr>
                        <a:t>0 </a:t>
                      </a:r>
                      <a:r>
                        <a:rPr lang="en-GB" sz="1100"/>
                        <a:t>  </a:t>
                      </a:r>
                      <a:endParaRPr sz="1100"/>
                    </a:p>
                    <a:p>
                      <a:pPr indent="0" lvl="0" marL="0" rtl="0" algn="l">
                        <a:spcBef>
                          <a:spcPts val="0"/>
                        </a:spcBef>
                        <a:spcAft>
                          <a:spcPts val="0"/>
                        </a:spcAft>
                        <a:buNone/>
                      </a:pPr>
                      <a:r>
                        <a:rPr lang="en-GB" sz="1100">
                          <a:solidFill>
                            <a:srgbClr val="FF0000"/>
                          </a:solidFill>
                        </a:rPr>
                        <a:t>1.0473e+04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2.3145e+05 </a:t>
                      </a:r>
                      <a:r>
                        <a:rPr lang="en-GB" sz="1100"/>
                        <a:t>   </a:t>
                      </a:r>
                      <a:r>
                        <a:rPr lang="en-GB" sz="1100"/>
                        <a:t> </a:t>
                      </a:r>
                      <a:r>
                        <a:rPr lang="en-GB" sz="1100">
                          <a:solidFill>
                            <a:schemeClr val="dk1"/>
                          </a:solidFill>
                        </a:rPr>
                        <a:t>9.4828e+04</a:t>
                      </a:r>
                      <a:r>
                        <a:rPr lang="en-GB" sz="1100"/>
                        <a:t>   </a:t>
                      </a:r>
                      <a:r>
                        <a:rPr lang="en-GB" sz="1100"/>
                        <a:t> </a:t>
                      </a:r>
                      <a:r>
                        <a:rPr lang="en-GB" sz="1100">
                          <a:solidFill>
                            <a:srgbClr val="FF0000"/>
                          </a:solidFill>
                        </a:rPr>
                        <a:t>4.2970e+05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1.6385e+05 </a:t>
                      </a:r>
                      <a:endParaRPr sz="1100"/>
                    </a:p>
                    <a:p>
                      <a:pPr indent="0" lvl="0" marL="0" rtl="0" algn="l">
                        <a:spcBef>
                          <a:spcPts val="0"/>
                        </a:spcBef>
                        <a:spcAft>
                          <a:spcPts val="0"/>
                        </a:spcAft>
                        <a:buNone/>
                      </a:pPr>
                      <a:r>
                        <a:rPr lang="en-GB" sz="1100">
                          <a:solidFill>
                            <a:schemeClr val="dk1"/>
                          </a:solidFill>
                        </a:rPr>
                        <a:t>2.8245e+04</a:t>
                      </a:r>
                      <a:r>
                        <a:rPr lang="en-GB" sz="1100"/>
                        <a:t> </a:t>
                      </a:r>
                      <a:endParaRPr sz="1100"/>
                    </a:p>
                    <a:p>
                      <a:pPr indent="0" lvl="0" marL="0" rtl="0" algn="l">
                        <a:spcBef>
                          <a:spcPts val="0"/>
                        </a:spcBef>
                        <a:spcAft>
                          <a:spcPts val="0"/>
                        </a:spcAft>
                        <a:buNone/>
                      </a:pPr>
                      <a:r>
                        <a:rPr lang="en-GB" sz="1100">
                          <a:solidFill>
                            <a:srgbClr val="FF0000"/>
                          </a:solidFill>
                        </a:rPr>
                        <a:t>3.5954e+05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5.4602e+04</a:t>
                      </a:r>
                      <a:r>
                        <a:rPr lang="en-GB" sz="1100"/>
                        <a:t>      </a:t>
                      </a:r>
                      <a:r>
                        <a:rPr lang="en-GB" sz="1100">
                          <a:solidFill>
                            <a:schemeClr val="dk1"/>
                          </a:solidFill>
                        </a:rPr>
                        <a:t>1.2989e+03 </a:t>
                      </a:r>
                      <a:r>
                        <a:rPr lang="en-GB" sz="1100"/>
                        <a:t>  </a:t>
                      </a:r>
                      <a:endParaRPr sz="1100"/>
                    </a:p>
                    <a:p>
                      <a:pPr indent="0" lvl="0" marL="0" rtl="0" algn="l">
                        <a:spcBef>
                          <a:spcPts val="0"/>
                        </a:spcBef>
                        <a:spcAft>
                          <a:spcPts val="0"/>
                        </a:spcAft>
                        <a:buNone/>
                      </a:pPr>
                      <a:r>
                        <a:rPr lang="en-GB" sz="1100">
                          <a:solidFill>
                            <a:srgbClr val="FF0000"/>
                          </a:solidFill>
                        </a:rPr>
                        <a:t>1.5801e+05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8.2525e+04</a:t>
                      </a:r>
                      <a:r>
                        <a:rPr lang="en-GB" sz="1100"/>
                        <a:t> </a:t>
                      </a:r>
                      <a:endParaRPr sz="1100"/>
                    </a:p>
                    <a:p>
                      <a:pPr indent="0" lvl="0" marL="0" rtl="0" algn="l">
                        <a:spcBef>
                          <a:spcPts val="0"/>
                        </a:spcBef>
                        <a:spcAft>
                          <a:spcPts val="0"/>
                        </a:spcAft>
                        <a:buNone/>
                      </a:pPr>
                      <a:r>
                        <a:rPr lang="en-GB" sz="1100">
                          <a:solidFill>
                            <a:schemeClr val="dk1"/>
                          </a:solidFill>
                        </a:rPr>
                        <a:t>461</a:t>
                      </a:r>
                      <a:r>
                        <a:rPr lang="en-GB" sz="1100">
                          <a:solidFill>
                            <a:schemeClr val="dk1"/>
                          </a:solidFill>
                        </a:rPr>
                        <a:t> </a:t>
                      </a:r>
                      <a:r>
                        <a:rPr lang="en-GB" sz="1100">
                          <a:solidFill>
                            <a:srgbClr val="FF0000"/>
                          </a:solidFill>
                        </a:rPr>
                        <a:t>2.4116e+05</a:t>
                      </a:r>
                      <a:endParaRPr sz="1100">
                        <a:solidFill>
                          <a:srgbClr val="FF0000"/>
                        </a:solidFill>
                      </a:endParaRPr>
                    </a:p>
                  </a:txBody>
                  <a:tcPr marT="91425" marB="91425" marR="91425" marL="91425"/>
                </a:tc>
              </a:tr>
              <a:tr h="685775">
                <a:tc>
                  <a:txBody>
                    <a:bodyPr/>
                    <a:lstStyle/>
                    <a:p>
                      <a:pPr indent="0" lvl="0" marL="0" rtl="0" algn="l">
                        <a:spcBef>
                          <a:spcPts val="0"/>
                        </a:spcBef>
                        <a:spcAft>
                          <a:spcPts val="0"/>
                        </a:spcAft>
                        <a:buNone/>
                      </a:pPr>
                      <a:r>
                        <a:rPr lang="en-GB" sz="1300">
                          <a:latin typeface="Maven Pro"/>
                          <a:ea typeface="Maven Pro"/>
                          <a:cs typeface="Maven Pro"/>
                          <a:sym typeface="Maven Pro"/>
                        </a:rPr>
                        <a:t>Strip e</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2.2604e+04</a:t>
                      </a:r>
                      <a:endParaRPr sz="1100"/>
                    </a:p>
                    <a:p>
                      <a:pPr indent="0" lvl="0" marL="0" rtl="0" algn="l">
                        <a:spcBef>
                          <a:spcPts val="0"/>
                        </a:spcBef>
                        <a:spcAft>
                          <a:spcPts val="0"/>
                        </a:spcAft>
                        <a:buNone/>
                      </a:pPr>
                      <a:r>
                        <a:rPr lang="en-GB" sz="1100">
                          <a:solidFill>
                            <a:schemeClr val="dk1"/>
                          </a:solidFill>
                        </a:rPr>
                        <a:t>0</a:t>
                      </a:r>
                      <a:endParaRPr sz="1100">
                        <a:solidFill>
                          <a:schemeClr val="dk1"/>
                        </a:solidFill>
                      </a:endParaRPr>
                    </a:p>
                    <a:p>
                      <a:pPr indent="0" lvl="0" marL="0" rtl="0" algn="l">
                        <a:spcBef>
                          <a:spcPts val="0"/>
                        </a:spcBef>
                        <a:spcAft>
                          <a:spcPts val="0"/>
                        </a:spcAft>
                        <a:buNone/>
                      </a:pPr>
                      <a:r>
                        <a:rPr lang="en-GB" sz="1100">
                          <a:solidFill>
                            <a:srgbClr val="FF0000"/>
                          </a:solidFill>
                        </a:rPr>
                        <a:t>6.6414e+04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2.0020e+05</a:t>
                      </a:r>
                      <a:endParaRPr sz="1100"/>
                    </a:p>
                    <a:p>
                      <a:pPr indent="0" lvl="0" marL="0" rtl="0" algn="l">
                        <a:spcBef>
                          <a:spcPts val="0"/>
                        </a:spcBef>
                        <a:spcAft>
                          <a:spcPts val="0"/>
                        </a:spcAft>
                        <a:buNone/>
                      </a:pPr>
                      <a:r>
                        <a:rPr lang="en-GB" sz="1100">
                          <a:solidFill>
                            <a:schemeClr val="dk1"/>
                          </a:solidFill>
                        </a:rPr>
                        <a:t>7.8938e+04</a:t>
                      </a:r>
                      <a:r>
                        <a:rPr lang="en-GB" sz="1100"/>
                        <a:t> </a:t>
                      </a:r>
                      <a:endParaRPr sz="1100"/>
                    </a:p>
                    <a:p>
                      <a:pPr indent="0" lvl="0" marL="0" rtl="0" algn="l">
                        <a:spcBef>
                          <a:spcPts val="0"/>
                        </a:spcBef>
                        <a:spcAft>
                          <a:spcPts val="0"/>
                        </a:spcAft>
                        <a:buNone/>
                      </a:pPr>
                      <a:r>
                        <a:rPr lang="en-GB" sz="1100">
                          <a:solidFill>
                            <a:srgbClr val="FF0000"/>
                          </a:solidFill>
                        </a:rPr>
                        <a:t>3.8224e+05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1.4438e+05 </a:t>
                      </a:r>
                      <a:endParaRPr sz="1100"/>
                    </a:p>
                    <a:p>
                      <a:pPr indent="0" lvl="0" marL="0" rtl="0" algn="l">
                        <a:spcBef>
                          <a:spcPts val="0"/>
                        </a:spcBef>
                        <a:spcAft>
                          <a:spcPts val="0"/>
                        </a:spcAft>
                        <a:buNone/>
                      </a:pPr>
                      <a:r>
                        <a:rPr lang="en-GB" sz="1100">
                          <a:solidFill>
                            <a:schemeClr val="dk1"/>
                          </a:solidFill>
                        </a:rPr>
                        <a:t>2.3658e+04 </a:t>
                      </a:r>
                      <a:endParaRPr sz="1100">
                        <a:solidFill>
                          <a:schemeClr val="dk1"/>
                        </a:solidFill>
                      </a:endParaRPr>
                    </a:p>
                    <a:p>
                      <a:pPr indent="0" lvl="0" marL="0" rtl="0" algn="l">
                        <a:spcBef>
                          <a:spcPts val="0"/>
                        </a:spcBef>
                        <a:spcAft>
                          <a:spcPts val="0"/>
                        </a:spcAft>
                        <a:buNone/>
                      </a:pPr>
                      <a:r>
                        <a:rPr lang="en-GB" sz="1100">
                          <a:solidFill>
                            <a:srgbClr val="FF0000"/>
                          </a:solidFill>
                        </a:rPr>
                        <a:t>3.2499e+05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2.9274e+05 </a:t>
                      </a:r>
                      <a:endParaRPr sz="1100"/>
                    </a:p>
                    <a:p>
                      <a:pPr indent="0" lvl="0" marL="0" rtl="0" algn="l">
                        <a:spcBef>
                          <a:spcPts val="0"/>
                        </a:spcBef>
                        <a:spcAft>
                          <a:spcPts val="0"/>
                        </a:spcAft>
                        <a:buNone/>
                      </a:pPr>
                      <a:r>
                        <a:rPr lang="en-GB" sz="1100">
                          <a:solidFill>
                            <a:schemeClr val="dk1"/>
                          </a:solidFill>
                        </a:rPr>
                        <a:t>1.6537e+05</a:t>
                      </a:r>
                      <a:r>
                        <a:rPr lang="en-GB" sz="1100"/>
                        <a:t> </a:t>
                      </a:r>
                      <a:endParaRPr sz="1100"/>
                    </a:p>
                    <a:p>
                      <a:pPr indent="0" lvl="0" marL="0" rtl="0" algn="l">
                        <a:spcBef>
                          <a:spcPts val="0"/>
                        </a:spcBef>
                        <a:spcAft>
                          <a:spcPts val="0"/>
                        </a:spcAft>
                        <a:buNone/>
                      </a:pPr>
                      <a:r>
                        <a:rPr lang="en-GB" sz="1100">
                          <a:solidFill>
                            <a:srgbClr val="FF0000"/>
                          </a:solidFill>
                        </a:rPr>
                        <a:t>5.2907e+05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6.8447e+04</a:t>
                      </a:r>
                      <a:endParaRPr sz="1100"/>
                    </a:p>
                    <a:p>
                      <a:pPr indent="0" lvl="0" marL="0" rtl="0" algn="l">
                        <a:spcBef>
                          <a:spcPts val="0"/>
                        </a:spcBef>
                        <a:spcAft>
                          <a:spcPts val="0"/>
                        </a:spcAft>
                        <a:buNone/>
                      </a:pPr>
                      <a:r>
                        <a:rPr lang="en-GB" sz="1100">
                          <a:solidFill>
                            <a:schemeClr val="dk1"/>
                          </a:solidFill>
                        </a:rPr>
                        <a:t>285</a:t>
                      </a:r>
                      <a:endParaRPr sz="1100">
                        <a:solidFill>
                          <a:schemeClr val="dk1"/>
                        </a:solidFill>
                      </a:endParaRPr>
                    </a:p>
                    <a:p>
                      <a:pPr indent="0" lvl="0" marL="0" rtl="0" algn="l">
                        <a:spcBef>
                          <a:spcPts val="0"/>
                        </a:spcBef>
                        <a:spcAft>
                          <a:spcPts val="0"/>
                        </a:spcAft>
                        <a:buNone/>
                      </a:pPr>
                      <a:r>
                        <a:rPr lang="en-GB" sz="1100">
                          <a:solidFill>
                            <a:srgbClr val="FF0000"/>
                          </a:solidFill>
                        </a:rPr>
                        <a:t>2.0026e+05 </a:t>
                      </a:r>
                      <a:r>
                        <a:rPr lang="en-GB" sz="1100">
                          <a:solidFill>
                            <a:srgbClr val="FF0000"/>
                          </a:solidFill>
                        </a:rPr>
                        <a:t> </a:t>
                      </a:r>
                      <a:endParaRPr sz="1100">
                        <a:solidFill>
                          <a:srgbClr val="FF0000"/>
                        </a:solidFill>
                      </a:endParaRPr>
                    </a:p>
                  </a:txBody>
                  <a:tcPr marT="91425" marB="91425" marR="91425" marL="91425"/>
                </a:tc>
              </a:tr>
            </a:tbl>
          </a:graphicData>
        </a:graphic>
      </p:graphicFrame>
      <p:sp>
        <p:nvSpPr>
          <p:cNvPr id="411" name="Google Shape;411;p29"/>
          <p:cNvSpPr txBox="1"/>
          <p:nvPr/>
        </p:nvSpPr>
        <p:spPr>
          <a:xfrm>
            <a:off x="1155275" y="4711525"/>
            <a:ext cx="581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Μέσο τετραγωνικό σφάλμα ανά σετ ηλεκτροδίων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sz="1200">
              <a:latin typeface="Nunito"/>
              <a:ea typeface="Nunito"/>
              <a:cs typeface="Nunito"/>
              <a:sym typeface="Nunito"/>
            </a:endParaRPr>
          </a:p>
        </p:txBody>
      </p:sp>
      <p:sp>
        <p:nvSpPr>
          <p:cNvPr id="412" name="Google Shape;412;p29"/>
          <p:cNvSpPr txBox="1"/>
          <p:nvPr/>
        </p:nvSpPr>
        <p:spPr>
          <a:xfrm>
            <a:off x="7082350" y="783575"/>
            <a:ext cx="19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To strip a περιλαμβάνει τα ηλεκτρόδια που βρίσκονται πλησιέστερα στην πηγή του θορύβου (μπροστινά). Το strip e περιλαμβάνει τα ηλεκτρόδια που βρίσκονται μακριά από την πηγή του θορύβου.</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6" name="Shape 416"/>
        <p:cNvGrpSpPr/>
        <p:nvPr/>
      </p:nvGrpSpPr>
      <p:grpSpPr>
        <a:xfrm>
          <a:off x="0" y="0"/>
          <a:ext cx="0" cy="0"/>
          <a:chOff x="0" y="0"/>
          <a:chExt cx="0" cy="0"/>
        </a:xfrm>
      </p:grpSpPr>
      <p:sp>
        <p:nvSpPr>
          <p:cNvPr id="417" name="Google Shape;417;p30"/>
          <p:cNvSpPr txBox="1"/>
          <p:nvPr>
            <p:ph type="title"/>
          </p:nvPr>
        </p:nvSpPr>
        <p:spPr>
          <a:xfrm>
            <a:off x="3285000" y="0"/>
            <a:ext cx="3827400" cy="73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Συμπεράσματα</a:t>
            </a:r>
            <a:endParaRPr/>
          </a:p>
        </p:txBody>
      </p:sp>
      <p:sp>
        <p:nvSpPr>
          <p:cNvPr id="418" name="Google Shape;418;p30"/>
          <p:cNvSpPr txBox="1"/>
          <p:nvPr>
            <p:ph idx="1" type="body"/>
          </p:nvPr>
        </p:nvSpPr>
        <p:spPr>
          <a:xfrm>
            <a:off x="1293750" y="737400"/>
            <a:ext cx="2413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aven Pro"/>
                <a:ea typeface="Maven Pro"/>
                <a:cs typeface="Maven Pro"/>
                <a:sym typeface="Maven Pro"/>
              </a:rPr>
              <a:t>Κρίνοντας από το sensitivity, η ICA φαίνεται να είναι η χειρότερη από τις 4 μεθόδους.</a:t>
            </a:r>
            <a:endParaRPr>
              <a:latin typeface="Maven Pro"/>
              <a:ea typeface="Maven Pro"/>
              <a:cs typeface="Maven Pro"/>
              <a:sym typeface="Maven Pro"/>
            </a:endParaRPr>
          </a:p>
          <a:p>
            <a:pPr indent="0" lvl="0" marL="0" rtl="0" algn="l">
              <a:spcBef>
                <a:spcPts val="1200"/>
              </a:spcBef>
              <a:spcAft>
                <a:spcPts val="1200"/>
              </a:spcAft>
              <a:buNone/>
            </a:pPr>
            <a:r>
              <a:rPr lang="en-GB">
                <a:latin typeface="Maven Pro"/>
                <a:ea typeface="Maven Pro"/>
                <a:cs typeface="Maven Pro"/>
                <a:sym typeface="Maven Pro"/>
              </a:rPr>
              <a:t>Μάλιστα, αρκετές φορές η ανάλυση θα ήταν πιο ακριβής στα θορυβώδη δεδομένα, παρά στα δεδομένα καθαρισμένα με ICA.</a:t>
            </a:r>
            <a:endParaRPr>
              <a:latin typeface="Maven Pro"/>
              <a:ea typeface="Maven Pro"/>
              <a:cs typeface="Maven Pro"/>
              <a:sym typeface="Maven Pro"/>
            </a:endParaRPr>
          </a:p>
        </p:txBody>
      </p:sp>
      <p:sp>
        <p:nvSpPr>
          <p:cNvPr id="419" name="Google Shape;419;p30"/>
          <p:cNvSpPr txBox="1"/>
          <p:nvPr/>
        </p:nvSpPr>
        <p:spPr>
          <a:xfrm>
            <a:off x="6057750" y="737400"/>
            <a:ext cx="2290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Ειδικά από την ανάλυση στο παράθυρο 1000 παρατηρήσεων, φαίνεται ότι όλες οι μέθοδοι καθαρισμού εισάγουν διαφοροποιήσεις και κατά τις περιόδους στις οποίες δεν είχε προστεθεί θόρυβος.</a:t>
            </a:r>
            <a:endParaRPr sz="1300">
              <a:latin typeface="Maven Pro"/>
              <a:ea typeface="Maven Pro"/>
              <a:cs typeface="Maven Pro"/>
              <a:sym typeface="Maven Pro"/>
            </a:endParaRPr>
          </a:p>
          <a:p>
            <a:pPr indent="0" lvl="0" marL="0" rtl="0" algn="l">
              <a:spcBef>
                <a:spcPts val="0"/>
              </a:spcBef>
              <a:spcAft>
                <a:spcPts val="0"/>
              </a:spcAft>
              <a:buNone/>
            </a:pPr>
            <a:r>
              <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Η μέθοδος wICA αναπτύχθηκε για να αντιμετωπίσει ακριβώς αυτό το πρόβλημα και εν μέρη λειτουργεί, ωστόσο υπάρχει ξεκάθαρα περιθώριο για βελτίωση</a:t>
            </a:r>
            <a:endParaRPr sz="1300">
              <a:latin typeface="Maven Pro"/>
              <a:ea typeface="Maven Pro"/>
              <a:cs typeface="Maven Pro"/>
              <a:sym typeface="Maven Pro"/>
            </a:endParaRPr>
          </a:p>
        </p:txBody>
      </p:sp>
      <p:sp>
        <p:nvSpPr>
          <p:cNvPr id="420" name="Google Shape;420;p30"/>
          <p:cNvSpPr txBox="1"/>
          <p:nvPr/>
        </p:nvSpPr>
        <p:spPr>
          <a:xfrm>
            <a:off x="3840000" y="737400"/>
            <a:ext cx="2217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Η ανάλυση στο επίπεδο των 7 περιοχών φαίνεται να μην επηρεάζεται ιδιαίτερα από την προσθήκη θορύβου - φυσικά αυτού του είδους η ανάλυση είναι αδύνατη σε πραγματικά πειράματα καθώς δεν μπορούμε να γνωρίζουμε ποιες εγκεφαλικές περιοχές είναι ενεργές.</a:t>
            </a:r>
            <a:endParaRPr sz="1300">
              <a:latin typeface="Maven Pro"/>
              <a:ea typeface="Maven Pro"/>
              <a:cs typeface="Maven Pro"/>
              <a:sym typeface="Maven Pro"/>
            </a:endParaRPr>
          </a:p>
        </p:txBody>
      </p:sp>
      <p:sp>
        <p:nvSpPr>
          <p:cNvPr id="421" name="Google Shape;421;p30"/>
          <p:cNvSpPr txBox="1"/>
          <p:nvPr/>
        </p:nvSpPr>
        <p:spPr>
          <a:xfrm>
            <a:off x="4321800" y="4002975"/>
            <a:ext cx="4822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Τα αποτελέσματα της ανάλυσης συνδεσιμότητας αλλάζουν δραστικά στο επίπεδο των ηλεκτροδίων με την προσθήκη θορύβου.</a:t>
            </a:r>
            <a:endParaRPr sz="1300">
              <a:latin typeface="Maven Pro"/>
              <a:ea typeface="Maven Pro"/>
              <a:cs typeface="Maven Pro"/>
              <a:sym typeface="Maven Pro"/>
            </a:endParaRPr>
          </a:p>
          <a:p>
            <a:pPr indent="0" lvl="0" marL="0" rtl="0" algn="l">
              <a:spcBef>
                <a:spcPts val="0"/>
              </a:spcBef>
              <a:spcAft>
                <a:spcPts val="0"/>
              </a:spcAft>
              <a:buNone/>
            </a:pPr>
            <a:r>
              <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Καμία από τις μεθόδους καθαρισμού δεν φαίνεται αποτελεσματική σε αυτό το επίπεδο.</a:t>
            </a:r>
            <a:endParaRPr sz="1300">
              <a:latin typeface="Maven Pro"/>
              <a:ea typeface="Maven Pro"/>
              <a:cs typeface="Maven Pro"/>
              <a:sym typeface="Maven Pro"/>
            </a:endParaRPr>
          </a:p>
        </p:txBody>
      </p:sp>
      <p:sp>
        <p:nvSpPr>
          <p:cNvPr id="422" name="Google Shape;422;p30"/>
          <p:cNvSpPr txBox="1"/>
          <p:nvPr/>
        </p:nvSpPr>
        <p:spPr>
          <a:xfrm>
            <a:off x="1293775" y="4886900"/>
            <a:ext cx="302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Maven Pro"/>
                <a:ea typeface="Maven Pro"/>
                <a:cs typeface="Maven Pro"/>
                <a:sym typeface="Maven Pro"/>
              </a:rPr>
              <a:t>50 πιο συχνά misclassifications</a:t>
            </a:r>
            <a:endParaRPr sz="1200">
              <a:latin typeface="Maven Pro"/>
              <a:ea typeface="Maven Pro"/>
              <a:cs typeface="Maven Pro"/>
              <a:sym typeface="Maven Pro"/>
            </a:endParaRPr>
          </a:p>
        </p:txBody>
      </p:sp>
      <p:pic>
        <p:nvPicPr>
          <p:cNvPr id="423" name="Google Shape;423;p30"/>
          <p:cNvPicPr preferRelativeResize="0"/>
          <p:nvPr/>
        </p:nvPicPr>
        <p:blipFill>
          <a:blip r:embed="rId3">
            <a:alphaModFix/>
          </a:blip>
          <a:stretch>
            <a:fillRect/>
          </a:stretch>
        </p:blipFill>
        <p:spPr>
          <a:xfrm>
            <a:off x="1160700" y="2853025"/>
            <a:ext cx="2679300" cy="214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27" name="Shape 427"/>
        <p:cNvGrpSpPr/>
        <p:nvPr/>
      </p:nvGrpSpPr>
      <p:grpSpPr>
        <a:xfrm>
          <a:off x="0" y="0"/>
          <a:ext cx="0" cy="0"/>
          <a:chOff x="0" y="0"/>
          <a:chExt cx="0" cy="0"/>
        </a:xfrm>
      </p:grpSpPr>
      <p:sp>
        <p:nvSpPr>
          <p:cNvPr id="428" name="Google Shape;428;p31"/>
          <p:cNvSpPr txBox="1"/>
          <p:nvPr>
            <p:ph type="title"/>
          </p:nvPr>
        </p:nvSpPr>
        <p:spPr>
          <a:xfrm>
            <a:off x="502300" y="0"/>
            <a:ext cx="86418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50"/>
              <a:t>Πραγματικά δεδομένα </a:t>
            </a:r>
            <a:r>
              <a:rPr b="0" lang="en-GB" sz="2350">
                <a:latin typeface="Maven Pro SemiBold"/>
                <a:ea typeface="Maven Pro SemiBold"/>
                <a:cs typeface="Maven Pro SemiBold"/>
                <a:sym typeface="Maven Pro SemiBold"/>
              </a:rPr>
              <a:t>EEG </a:t>
            </a:r>
            <a:r>
              <a:rPr lang="en-GB" sz="2350"/>
              <a:t>με προσομοιωτικό θόρυβο</a:t>
            </a:r>
            <a:endParaRPr sz="2350"/>
          </a:p>
        </p:txBody>
      </p:sp>
      <p:sp>
        <p:nvSpPr>
          <p:cNvPr id="429" name="Google Shape;429;p31"/>
          <p:cNvSpPr txBox="1"/>
          <p:nvPr>
            <p:ph idx="1" type="body"/>
          </p:nvPr>
        </p:nvSpPr>
        <p:spPr>
          <a:xfrm>
            <a:off x="5515200" y="890700"/>
            <a:ext cx="3375300" cy="28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Maven Pro Medium"/>
                <a:ea typeface="Maven Pro Medium"/>
                <a:cs typeface="Maven Pro Medium"/>
                <a:sym typeface="Maven Pro Medium"/>
              </a:rPr>
              <a:t>Ως αρχικά καθαρά δεδομένα χρησιμοποιήθηκε μία καταγραφή </a:t>
            </a:r>
            <a:r>
              <a:rPr lang="en-GB" sz="1400">
                <a:latin typeface="Maven Pro"/>
                <a:ea typeface="Maven Pro"/>
                <a:cs typeface="Maven Pro"/>
                <a:sym typeface="Maven Pro"/>
              </a:rPr>
              <a:t>EEG </a:t>
            </a:r>
            <a:r>
              <a:rPr lang="en-GB" sz="1400">
                <a:latin typeface="Maven Pro Medium"/>
                <a:ea typeface="Maven Pro Medium"/>
                <a:cs typeface="Maven Pro Medium"/>
                <a:sym typeface="Maven Pro Medium"/>
              </a:rPr>
              <a:t>από ασθενή σε κατάσταση χαλάρωσης με κλειστά μάτια.</a:t>
            </a:r>
            <a:endParaRPr sz="1400">
              <a:latin typeface="Maven Pro Medium"/>
              <a:ea typeface="Maven Pro Medium"/>
              <a:cs typeface="Maven Pro Medium"/>
              <a:sym typeface="Maven Pro Medium"/>
            </a:endParaRPr>
          </a:p>
          <a:p>
            <a:pPr indent="0" lvl="0" marL="0" rtl="0" algn="l">
              <a:spcBef>
                <a:spcPts val="1200"/>
              </a:spcBef>
              <a:spcAft>
                <a:spcPts val="0"/>
              </a:spcAft>
              <a:buNone/>
            </a:pPr>
            <a:r>
              <a:rPr lang="en-GB" sz="1400">
                <a:latin typeface="Maven Pro Medium"/>
                <a:ea typeface="Maven Pro Medium"/>
                <a:cs typeface="Maven Pro Medium"/>
                <a:sym typeface="Maven Pro Medium"/>
              </a:rPr>
              <a:t>Για την προσθήκη θορύβου χρησιμοποιήθηκε η προσομοίωση του θορύβου από ανοιγοκλείσιμο των ματιών όπως και στα προηγούμενα πειράματα.</a:t>
            </a:r>
            <a:endParaRPr sz="1400">
              <a:latin typeface="Maven Pro Medium"/>
              <a:ea typeface="Maven Pro Medium"/>
              <a:cs typeface="Maven Pro Medium"/>
              <a:sym typeface="Maven Pro Medium"/>
            </a:endParaRPr>
          </a:p>
          <a:p>
            <a:pPr indent="0" lvl="0" marL="0" rtl="0" algn="l">
              <a:spcBef>
                <a:spcPts val="1200"/>
              </a:spcBef>
              <a:spcAft>
                <a:spcPts val="0"/>
              </a:spcAft>
              <a:buNone/>
            </a:pPr>
            <a:r>
              <a:rPr lang="en-GB" sz="1400">
                <a:latin typeface="Maven Pro Medium"/>
                <a:ea typeface="Maven Pro Medium"/>
                <a:cs typeface="Maven Pro Medium"/>
                <a:sym typeface="Maven Pro Medium"/>
              </a:rPr>
              <a:t>Σημαντική διαφοροποίηση σε σχέση με τα προσομοιωτικά δεδομένα: η δυναμική του συστήματος δε μένει σταθερή στο χρόνο.</a:t>
            </a:r>
            <a:endParaRPr sz="1400">
              <a:latin typeface="Maven Pro Medium"/>
              <a:ea typeface="Maven Pro Medium"/>
              <a:cs typeface="Maven Pro Medium"/>
              <a:sym typeface="Maven Pro Medium"/>
            </a:endParaRPr>
          </a:p>
          <a:p>
            <a:pPr indent="0" lvl="0" marL="0" rtl="0" algn="l">
              <a:spcBef>
                <a:spcPts val="1200"/>
              </a:spcBef>
              <a:spcAft>
                <a:spcPts val="1200"/>
              </a:spcAft>
              <a:buNone/>
            </a:pPr>
            <a:r>
              <a:t/>
            </a:r>
            <a:endParaRPr/>
          </a:p>
        </p:txBody>
      </p:sp>
      <p:graphicFrame>
        <p:nvGraphicFramePr>
          <p:cNvPr id="430" name="Google Shape;430;p31"/>
          <p:cNvGraphicFramePr/>
          <p:nvPr/>
        </p:nvGraphicFramePr>
        <p:xfrm>
          <a:off x="1303800" y="999300"/>
          <a:ext cx="3000000" cy="3000000"/>
        </p:xfrm>
        <a:graphic>
          <a:graphicData uri="http://schemas.openxmlformats.org/drawingml/2006/table">
            <a:tbl>
              <a:tblPr>
                <a:noFill/>
                <a:tableStyleId>{269426EE-32CD-414F-B31B-2DA8FA05BD3C}</a:tableStyleId>
              </a:tblPr>
              <a:tblGrid>
                <a:gridCol w="988500"/>
                <a:gridCol w="656975"/>
                <a:gridCol w="777525"/>
                <a:gridCol w="737350"/>
                <a:gridCol w="747400"/>
              </a:tblGrid>
              <a:tr h="10000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rCGCI</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13</a:t>
                      </a:r>
                      <a:r>
                        <a:rPr lang="en-GB" sz="1100"/>
                        <a:t> | </a:t>
                      </a:r>
                      <a:endParaRPr sz="1100"/>
                    </a:p>
                    <a:p>
                      <a:pPr indent="0" lvl="0" marL="0" rtl="0" algn="l">
                        <a:spcBef>
                          <a:spcPts val="0"/>
                        </a:spcBef>
                        <a:spcAft>
                          <a:spcPts val="0"/>
                        </a:spcAft>
                        <a:buNone/>
                      </a:pPr>
                      <a:r>
                        <a:rPr lang="en-GB" sz="1100">
                          <a:solidFill>
                            <a:schemeClr val="dk1"/>
                          </a:solidFill>
                        </a:rPr>
                        <a:t>0 </a:t>
                      </a:r>
                      <a:r>
                        <a:rPr lang="en-GB" sz="1100"/>
                        <a:t>  | </a:t>
                      </a:r>
                      <a:endParaRPr sz="1100"/>
                    </a:p>
                    <a:p>
                      <a:pPr indent="0" lvl="0" marL="0" rtl="0" algn="l">
                        <a:spcBef>
                          <a:spcPts val="0"/>
                        </a:spcBef>
                        <a:spcAft>
                          <a:spcPts val="0"/>
                        </a:spcAft>
                        <a:buNone/>
                      </a:pPr>
                      <a:r>
                        <a:rPr lang="en-GB" sz="1100">
                          <a:solidFill>
                            <a:srgbClr val="FF0000"/>
                          </a:solidFill>
                        </a:rPr>
                        <a:t>32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11</a:t>
                      </a:r>
                      <a:r>
                        <a:rPr lang="en-GB" sz="1100"/>
                        <a:t> | </a:t>
                      </a:r>
                      <a:endParaRPr sz="1100"/>
                    </a:p>
                    <a:p>
                      <a:pPr indent="0" lvl="0" marL="0" rtl="0" algn="l">
                        <a:spcBef>
                          <a:spcPts val="0"/>
                        </a:spcBef>
                        <a:spcAft>
                          <a:spcPts val="0"/>
                        </a:spcAft>
                        <a:buNone/>
                      </a:pPr>
                      <a:r>
                        <a:rPr lang="en-GB" sz="1100">
                          <a:solidFill>
                            <a:schemeClr val="dk1"/>
                          </a:solidFill>
                        </a:rPr>
                        <a:t>13 </a:t>
                      </a:r>
                      <a:r>
                        <a:rPr lang="en-GB" sz="1100"/>
                        <a:t>| </a:t>
                      </a:r>
                      <a:endParaRPr sz="1100"/>
                    </a:p>
                    <a:p>
                      <a:pPr indent="0" lvl="0" marL="0" rtl="0" algn="l">
                        <a:spcBef>
                          <a:spcPts val="0"/>
                        </a:spcBef>
                        <a:spcAft>
                          <a:spcPts val="0"/>
                        </a:spcAft>
                        <a:buNone/>
                      </a:pPr>
                      <a:r>
                        <a:rPr lang="en-GB" sz="1100">
                          <a:solidFill>
                            <a:srgbClr val="FF0000"/>
                          </a:solidFill>
                        </a:rPr>
                        <a:t>23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21</a:t>
                      </a:r>
                      <a:r>
                        <a:rPr lang="en-GB" sz="1100"/>
                        <a:t> |</a:t>
                      </a:r>
                      <a:endParaRPr sz="1100"/>
                    </a:p>
                    <a:p>
                      <a:pPr indent="0" lvl="0" marL="0" rtl="0" algn="l">
                        <a:spcBef>
                          <a:spcPts val="0"/>
                        </a:spcBef>
                        <a:spcAft>
                          <a:spcPts val="0"/>
                        </a:spcAft>
                        <a:buNone/>
                      </a:pPr>
                      <a:r>
                        <a:rPr lang="en-GB" sz="1100">
                          <a:solidFill>
                            <a:schemeClr val="dk1"/>
                          </a:solidFill>
                        </a:rPr>
                        <a:t>26 </a:t>
                      </a:r>
                      <a:r>
                        <a:rPr lang="en-GB" sz="1100"/>
                        <a:t>| </a:t>
                      </a:r>
                      <a:endParaRPr sz="1100"/>
                    </a:p>
                    <a:p>
                      <a:pPr indent="0" lvl="0" marL="0" rtl="0" algn="l">
                        <a:spcBef>
                          <a:spcPts val="0"/>
                        </a:spcBef>
                        <a:spcAft>
                          <a:spcPts val="0"/>
                        </a:spcAft>
                        <a:buNone/>
                      </a:pPr>
                      <a:r>
                        <a:rPr lang="en-GB" sz="1100">
                          <a:solidFill>
                            <a:srgbClr val="FF0000"/>
                          </a:solidFill>
                        </a:rPr>
                        <a:t>32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a:t>
                      </a:r>
                      <a:r>
                        <a:rPr lang="en-GB" sz="1100"/>
                        <a:t>   |</a:t>
                      </a:r>
                      <a:endParaRPr sz="1100"/>
                    </a:p>
                    <a:p>
                      <a:pPr indent="0" lvl="0" marL="0" rtl="0" algn="l">
                        <a:spcBef>
                          <a:spcPts val="0"/>
                        </a:spcBef>
                        <a:spcAft>
                          <a:spcPts val="0"/>
                        </a:spcAft>
                        <a:buNone/>
                      </a:pPr>
                      <a:r>
                        <a:rPr lang="en-GB" sz="1100">
                          <a:solidFill>
                            <a:schemeClr val="dk1"/>
                          </a:solidFill>
                        </a:rPr>
                        <a:t>15 </a:t>
                      </a:r>
                      <a:r>
                        <a:rPr lang="en-GB" sz="1100"/>
                        <a:t>| </a:t>
                      </a:r>
                      <a:endParaRPr sz="1100"/>
                    </a:p>
                    <a:p>
                      <a:pPr indent="0" lvl="0" marL="0" rtl="0" algn="l">
                        <a:spcBef>
                          <a:spcPts val="0"/>
                        </a:spcBef>
                        <a:spcAft>
                          <a:spcPts val="0"/>
                        </a:spcAft>
                        <a:buNone/>
                      </a:pPr>
                      <a:r>
                        <a:rPr lang="en-GB" sz="1100">
                          <a:solidFill>
                            <a:srgbClr val="FF0000"/>
                          </a:solidFill>
                        </a:rPr>
                        <a:t>24</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99.7%</a:t>
                      </a:r>
                      <a:r>
                        <a:rPr lang="en-GB" sz="1100"/>
                        <a:t> | </a:t>
                      </a:r>
                      <a:r>
                        <a:rPr lang="en-GB" sz="1100">
                          <a:solidFill>
                            <a:schemeClr val="dk1"/>
                          </a:solidFill>
                        </a:rPr>
                        <a:t>100% </a:t>
                      </a:r>
                      <a:r>
                        <a:rPr lang="en-GB" sz="1100"/>
                        <a:t> |  </a:t>
                      </a:r>
                      <a:r>
                        <a:rPr lang="en-GB" sz="1100">
                          <a:solidFill>
                            <a:srgbClr val="FF0000"/>
                          </a:solidFill>
                        </a:rPr>
                        <a:t>99.3%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99.7% </a:t>
                      </a:r>
                      <a:r>
                        <a:rPr lang="en-GB" sz="1100"/>
                        <a:t> | </a:t>
                      </a:r>
                      <a:r>
                        <a:rPr lang="en-GB" sz="1100">
                          <a:solidFill>
                            <a:schemeClr val="dk1"/>
                          </a:solidFill>
                        </a:rPr>
                        <a:t>99.7%</a:t>
                      </a:r>
                      <a:r>
                        <a:rPr lang="en-GB" sz="1100"/>
                        <a:t> </a:t>
                      </a:r>
                      <a:r>
                        <a:rPr lang="en-GB" sz="1100"/>
                        <a:t> |  </a:t>
                      </a:r>
                      <a:r>
                        <a:rPr lang="en-GB" sz="1100">
                          <a:solidFill>
                            <a:srgbClr val="FF0000"/>
                          </a:solidFill>
                        </a:rPr>
                        <a:t>99.5%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99.5% </a:t>
                      </a:r>
                      <a:r>
                        <a:rPr lang="en-GB" sz="1100"/>
                        <a:t> |  </a:t>
                      </a:r>
                      <a:r>
                        <a:rPr lang="en-GB" sz="1100"/>
                        <a:t> </a:t>
                      </a:r>
                      <a:r>
                        <a:rPr lang="en-GB" sz="1100">
                          <a:solidFill>
                            <a:schemeClr val="dk1"/>
                          </a:solidFill>
                        </a:rPr>
                        <a:t>99.4%</a:t>
                      </a:r>
                      <a:r>
                        <a:rPr lang="en-GB" sz="1100"/>
                        <a:t> </a:t>
                      </a:r>
                      <a:r>
                        <a:rPr lang="en-GB" sz="1100"/>
                        <a:t> |   </a:t>
                      </a:r>
                      <a:r>
                        <a:rPr lang="en-GB" sz="1100"/>
                        <a:t> </a:t>
                      </a:r>
                      <a:r>
                        <a:rPr lang="en-GB" sz="1100">
                          <a:solidFill>
                            <a:srgbClr val="FF0000"/>
                          </a:solidFill>
                        </a:rPr>
                        <a:t>99.3% </a:t>
                      </a:r>
                      <a:r>
                        <a:rPr lang="en-GB" sz="1100">
                          <a:solidFill>
                            <a:srgbClr val="FF0000"/>
                          </a:solidFill>
                        </a:rPr>
                        <a:t>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99.8%</a:t>
                      </a:r>
                      <a:r>
                        <a:rPr lang="en-GB" sz="1100"/>
                        <a:t> | </a:t>
                      </a:r>
                      <a:r>
                        <a:rPr lang="en-GB" sz="1100"/>
                        <a:t> </a:t>
                      </a:r>
                      <a:r>
                        <a:rPr lang="en-GB" sz="1100">
                          <a:solidFill>
                            <a:schemeClr val="dk1"/>
                          </a:solidFill>
                        </a:rPr>
                        <a:t>99.6%</a:t>
                      </a:r>
                      <a:r>
                        <a:rPr lang="en-GB" sz="1100">
                          <a:solidFill>
                            <a:schemeClr val="dk1"/>
                          </a:solidFill>
                        </a:rPr>
                        <a:t> </a:t>
                      </a:r>
                      <a:r>
                        <a:rPr lang="en-GB" sz="1100"/>
                        <a:t>|  </a:t>
                      </a:r>
                      <a:r>
                        <a:rPr lang="en-GB" sz="1100"/>
                        <a:t> </a:t>
                      </a:r>
                      <a:r>
                        <a:rPr lang="en-GB" sz="1100">
                          <a:solidFill>
                            <a:srgbClr val="FF0000"/>
                          </a:solidFill>
                        </a:rPr>
                        <a:t>99.5%</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99.8%</a:t>
                      </a:r>
                      <a:endParaRPr sz="1100"/>
                    </a:p>
                    <a:p>
                      <a:pPr indent="0" lvl="0" marL="0" rtl="0" algn="l">
                        <a:spcBef>
                          <a:spcPts val="0"/>
                        </a:spcBef>
                        <a:spcAft>
                          <a:spcPts val="0"/>
                        </a:spcAft>
                        <a:buNone/>
                      </a:pPr>
                      <a:r>
                        <a:rPr lang="en-GB" sz="1100">
                          <a:solidFill>
                            <a:schemeClr val="dk1"/>
                          </a:solidFill>
                        </a:rPr>
                        <a:t>100%</a:t>
                      </a:r>
                      <a:r>
                        <a:rPr lang="en-GB" sz="1100"/>
                        <a:t> |  </a:t>
                      </a:r>
                      <a:r>
                        <a:rPr lang="en-GB" sz="1100">
                          <a:solidFill>
                            <a:srgbClr val="FF0000"/>
                          </a:solidFill>
                        </a:rPr>
                        <a:t>99.5%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a:t>
                      </a:r>
                      <a:r>
                        <a:rPr lang="en-GB" sz="1100"/>
                        <a:t> |  </a:t>
                      </a:r>
                      <a:r>
                        <a:rPr lang="en-GB" sz="1100">
                          <a:solidFill>
                            <a:schemeClr val="dk1"/>
                          </a:solidFill>
                        </a:rPr>
                        <a:t>99.9%</a:t>
                      </a:r>
                      <a:r>
                        <a:rPr lang="en-GB" sz="1100"/>
                        <a:t> |   </a:t>
                      </a:r>
                      <a:r>
                        <a:rPr lang="en-GB" sz="1100">
                          <a:solidFill>
                            <a:srgbClr val="FF0000"/>
                          </a:solidFill>
                        </a:rPr>
                        <a:t>99.6%</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99.8%</a:t>
                      </a:r>
                      <a:r>
                        <a:rPr lang="en-GB" sz="1100"/>
                        <a:t> |  </a:t>
                      </a:r>
                      <a:r>
                        <a:rPr lang="en-GB" sz="1100"/>
                        <a:t> </a:t>
                      </a:r>
                      <a:r>
                        <a:rPr lang="en-GB" sz="1100">
                          <a:solidFill>
                            <a:schemeClr val="dk1"/>
                          </a:solidFill>
                        </a:rPr>
                        <a:t>99.6%</a:t>
                      </a:r>
                      <a:r>
                        <a:rPr lang="en-GB" sz="1100"/>
                        <a:t> | </a:t>
                      </a:r>
                      <a:r>
                        <a:rPr lang="en-GB" sz="1100"/>
                        <a:t> </a:t>
                      </a:r>
                      <a:r>
                        <a:rPr lang="en-GB" sz="1100">
                          <a:solidFill>
                            <a:srgbClr val="FF0000"/>
                          </a:solidFill>
                        </a:rPr>
                        <a:t>99.6%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a:t>
                      </a:r>
                      <a:r>
                        <a:rPr lang="en-GB" sz="1100"/>
                        <a:t> |  </a:t>
                      </a:r>
                      <a:r>
                        <a:rPr lang="en-GB" sz="1100">
                          <a:solidFill>
                            <a:schemeClr val="dk1"/>
                          </a:solidFill>
                        </a:rPr>
                        <a:t>99.8%</a:t>
                      </a:r>
                      <a:r>
                        <a:rPr lang="en-GB" sz="1100"/>
                        <a:t> |  </a:t>
                      </a:r>
                      <a:r>
                        <a:rPr lang="en-GB" sz="1100">
                          <a:solidFill>
                            <a:srgbClr val="FF0000"/>
                          </a:solidFill>
                        </a:rPr>
                        <a:t>99.7%</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88.5%</a:t>
                      </a:r>
                      <a:r>
                        <a:rPr lang="en-GB" sz="1100"/>
                        <a:t> | </a:t>
                      </a:r>
                      <a:r>
                        <a:rPr lang="en-GB" sz="1100">
                          <a:solidFill>
                            <a:schemeClr val="dk1"/>
                          </a:solidFill>
                        </a:rPr>
                        <a:t>100% </a:t>
                      </a:r>
                      <a:r>
                        <a:rPr lang="en-GB" sz="1100"/>
                        <a:t> | </a:t>
                      </a:r>
                      <a:r>
                        <a:rPr lang="en-GB" sz="1100">
                          <a:solidFill>
                            <a:srgbClr val="FF0000"/>
                          </a:solidFill>
                        </a:rPr>
                        <a:t>81.5%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90.1% </a:t>
                      </a:r>
                      <a:r>
                        <a:rPr lang="en-GB" sz="1100"/>
                        <a:t>|  </a:t>
                      </a:r>
                      <a:r>
                        <a:rPr lang="en-GB" sz="1100"/>
                        <a:t> </a:t>
                      </a:r>
                      <a:r>
                        <a:rPr lang="en-GB" sz="1100">
                          <a:solidFill>
                            <a:schemeClr val="dk1"/>
                          </a:solidFill>
                        </a:rPr>
                        <a:t>85.9%</a:t>
                      </a:r>
                      <a:r>
                        <a:rPr lang="en-GB" sz="1100"/>
                        <a:t> | </a:t>
                      </a:r>
                      <a:r>
                        <a:rPr lang="en-GB" sz="1100"/>
                        <a:t> </a:t>
                      </a:r>
                      <a:r>
                        <a:rPr lang="en-GB" sz="1100">
                          <a:solidFill>
                            <a:srgbClr val="FF0000"/>
                          </a:solidFill>
                        </a:rPr>
                        <a:t>87.7%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80.3% </a:t>
                      </a:r>
                      <a:r>
                        <a:rPr lang="en-GB" sz="1100"/>
                        <a:t> |  </a:t>
                      </a:r>
                      <a:r>
                        <a:rPr lang="en-GB" sz="1100"/>
                        <a:t> </a:t>
                      </a:r>
                      <a:r>
                        <a:rPr lang="en-GB" sz="1100">
                          <a:solidFill>
                            <a:schemeClr val="dk1"/>
                          </a:solidFill>
                        </a:rPr>
                        <a:t>85.9%</a:t>
                      </a:r>
                      <a:r>
                        <a:rPr lang="en-GB" sz="1100"/>
                        <a:t>  |</a:t>
                      </a:r>
                      <a:endParaRPr sz="1100"/>
                    </a:p>
                    <a:p>
                      <a:pPr indent="0" lvl="0" marL="0" rtl="0" algn="l">
                        <a:spcBef>
                          <a:spcPts val="0"/>
                        </a:spcBef>
                        <a:spcAft>
                          <a:spcPts val="0"/>
                        </a:spcAft>
                        <a:buNone/>
                      </a:pPr>
                      <a:r>
                        <a:rPr lang="en-GB" sz="1100">
                          <a:solidFill>
                            <a:srgbClr val="FF0000"/>
                          </a:solidFill>
                        </a:rPr>
                        <a:t>75.4%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91.8% </a:t>
                      </a:r>
                      <a:r>
                        <a:rPr lang="en-GB" sz="1100"/>
                        <a:t>|</a:t>
                      </a:r>
                      <a:endParaRPr sz="1100"/>
                    </a:p>
                    <a:p>
                      <a:pPr indent="0" lvl="0" marL="0" rtl="0" algn="l">
                        <a:spcBef>
                          <a:spcPts val="0"/>
                        </a:spcBef>
                        <a:spcAft>
                          <a:spcPts val="0"/>
                        </a:spcAft>
                        <a:buNone/>
                      </a:pPr>
                      <a:r>
                        <a:rPr lang="en-GB" sz="1100">
                          <a:solidFill>
                            <a:schemeClr val="dk1"/>
                          </a:solidFill>
                        </a:rPr>
                        <a:t>85.9%</a:t>
                      </a:r>
                      <a:r>
                        <a:rPr lang="en-GB" sz="1100"/>
                        <a:t> |</a:t>
                      </a:r>
                      <a:r>
                        <a:rPr lang="en-GB" sz="1100"/>
                        <a:t> </a:t>
                      </a:r>
                      <a:r>
                        <a:rPr lang="en-GB" sz="1100">
                          <a:solidFill>
                            <a:srgbClr val="FF0000"/>
                          </a:solidFill>
                        </a:rPr>
                        <a:t>81.5%</a:t>
                      </a:r>
                      <a:endParaRPr sz="1100">
                        <a:solidFill>
                          <a:srgbClr val="FF0000"/>
                        </a:solidFill>
                      </a:endParaRPr>
                    </a:p>
                  </a:txBody>
                  <a:tcPr marT="91425" marB="91425" marR="91425" marL="91425"/>
                </a:tc>
              </a:tr>
            </a:tbl>
          </a:graphicData>
        </a:graphic>
      </p:graphicFrame>
      <p:sp>
        <p:nvSpPr>
          <p:cNvPr id="431" name="Google Shape;431;p31"/>
          <p:cNvSpPr txBox="1"/>
          <p:nvPr/>
        </p:nvSpPr>
        <p:spPr>
          <a:xfrm>
            <a:off x="1303775" y="4417350"/>
            <a:ext cx="390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 68 περιοχές</a:t>
            </a:r>
            <a:endParaRPr sz="1300">
              <a:latin typeface="Maven Pro"/>
              <a:ea typeface="Maven Pro"/>
              <a:cs typeface="Maven Pro"/>
              <a:sym typeface="Maven Pro"/>
            </a:endParaRPr>
          </a:p>
        </p:txBody>
      </p:sp>
      <p:sp>
        <p:nvSpPr>
          <p:cNvPr id="432" name="Google Shape;432;p31"/>
          <p:cNvSpPr txBox="1"/>
          <p:nvPr/>
        </p:nvSpPr>
        <p:spPr>
          <a:xfrm>
            <a:off x="5515200" y="4312200"/>
            <a:ext cx="3538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Καθώς το ground truth μας είναι άγνωστο, τα δίκτυα συγκρίνονται με το δίκτυο που υπολογίστηκε στα αρχικά, καθαρά δεδομένα</a:t>
            </a:r>
            <a:endParaRPr sz="1300">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85" name="Shape 285"/>
        <p:cNvGrpSpPr/>
        <p:nvPr/>
      </p:nvGrpSpPr>
      <p:grpSpPr>
        <a:xfrm>
          <a:off x="0" y="0"/>
          <a:ext cx="0" cy="0"/>
          <a:chOff x="0" y="0"/>
          <a:chExt cx="0" cy="0"/>
        </a:xfrm>
      </p:grpSpPr>
      <p:sp>
        <p:nvSpPr>
          <p:cNvPr id="286" name="Google Shape;286;p14"/>
          <p:cNvSpPr txBox="1"/>
          <p:nvPr>
            <p:ph type="title"/>
          </p:nvPr>
        </p:nvSpPr>
        <p:spPr>
          <a:xfrm>
            <a:off x="3460800" y="0"/>
            <a:ext cx="2222400" cy="8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Εισαγωγή</a:t>
            </a:r>
            <a:endParaRPr/>
          </a:p>
        </p:txBody>
      </p:sp>
      <p:sp>
        <p:nvSpPr>
          <p:cNvPr id="287" name="Google Shape;287;p14"/>
          <p:cNvSpPr txBox="1"/>
          <p:nvPr>
            <p:ph idx="1" type="body"/>
          </p:nvPr>
        </p:nvSpPr>
        <p:spPr>
          <a:xfrm>
            <a:off x="1119000" y="803700"/>
            <a:ext cx="3864900" cy="2541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650">
                <a:latin typeface="Maven Pro"/>
                <a:ea typeface="Maven Pro"/>
                <a:cs typeface="Maven Pro"/>
                <a:sym typeface="Maven Pro"/>
              </a:rPr>
              <a:t>To EEG </a:t>
            </a:r>
            <a:r>
              <a:rPr lang="en-GB" sz="1650">
                <a:latin typeface="Maven Pro Medium"/>
                <a:ea typeface="Maven Pro Medium"/>
                <a:cs typeface="Maven Pro Medium"/>
                <a:sym typeface="Maven Pro Medium"/>
              </a:rPr>
              <a:t>είναι μία από τις πιο δημοφιλείς μεθόδους καταγραφής της ηλεκτρικής εγκεφαλικής δραστηριότητας.</a:t>
            </a:r>
            <a:endParaRPr sz="1650">
              <a:latin typeface="Maven Pro Medium"/>
              <a:ea typeface="Maven Pro Medium"/>
              <a:cs typeface="Maven Pro Medium"/>
              <a:sym typeface="Maven Pro Medium"/>
            </a:endParaRPr>
          </a:p>
          <a:p>
            <a:pPr indent="0" lvl="0" marL="0" rtl="0" algn="l">
              <a:spcBef>
                <a:spcPts val="1200"/>
              </a:spcBef>
              <a:spcAft>
                <a:spcPts val="0"/>
              </a:spcAft>
              <a:buNone/>
            </a:pPr>
            <a:r>
              <a:rPr lang="en-GB" sz="1650">
                <a:latin typeface="Maven Pro Medium"/>
                <a:ea typeface="Maven Pro Medium"/>
                <a:cs typeface="Maven Pro Medium"/>
                <a:sym typeface="Maven Pro Medium"/>
              </a:rPr>
              <a:t>Ωστόσο, η εγκεφαλική δεν είναι η μόνη δραστηριότητα που καταγράφεται.</a:t>
            </a:r>
            <a:endParaRPr sz="1650">
              <a:latin typeface="Maven Pro Medium"/>
              <a:ea typeface="Maven Pro Medium"/>
              <a:cs typeface="Maven Pro Medium"/>
              <a:sym typeface="Maven Pro Medium"/>
            </a:endParaRPr>
          </a:p>
          <a:p>
            <a:pPr indent="0" lvl="0" marL="0" rtl="0" algn="l">
              <a:spcBef>
                <a:spcPts val="1200"/>
              </a:spcBef>
              <a:spcAft>
                <a:spcPts val="0"/>
              </a:spcAft>
              <a:buNone/>
            </a:pPr>
            <a:r>
              <a:rPr lang="en-GB" sz="1650">
                <a:latin typeface="Maven Pro Medium"/>
                <a:ea typeface="Maven Pro Medium"/>
                <a:cs typeface="Maven Pro Medium"/>
                <a:sym typeface="Maven Pro Medium"/>
              </a:rPr>
              <a:t>Στα περισσότερα πειράματα, οποιαδήποτε ηλεκτρική δραστηριότητα δεν πηγάζει από τον εγκέφαλο, θεωρείται θόρυβος.</a:t>
            </a:r>
            <a:endParaRPr sz="1650">
              <a:latin typeface="Maven Pro Medium"/>
              <a:ea typeface="Maven Pro Medium"/>
              <a:cs typeface="Maven Pro Medium"/>
              <a:sym typeface="Maven Pro Medium"/>
            </a:endParaRPr>
          </a:p>
          <a:p>
            <a:pPr indent="0" lvl="0" marL="0" rtl="0" algn="l">
              <a:spcBef>
                <a:spcPts val="1200"/>
              </a:spcBef>
              <a:spcAft>
                <a:spcPts val="1200"/>
              </a:spcAft>
              <a:buNone/>
            </a:pPr>
            <a:r>
              <a:t/>
            </a:r>
            <a:endParaRPr/>
          </a:p>
        </p:txBody>
      </p:sp>
      <p:pic>
        <p:nvPicPr>
          <p:cNvPr id="288" name="Google Shape;288;p14"/>
          <p:cNvPicPr preferRelativeResize="0"/>
          <p:nvPr/>
        </p:nvPicPr>
        <p:blipFill>
          <a:blip r:embed="rId3">
            <a:alphaModFix/>
          </a:blip>
          <a:stretch>
            <a:fillRect/>
          </a:stretch>
        </p:blipFill>
        <p:spPr>
          <a:xfrm>
            <a:off x="4983814" y="803700"/>
            <a:ext cx="3016711" cy="2143200"/>
          </a:xfrm>
          <a:prstGeom prst="rect">
            <a:avLst/>
          </a:prstGeom>
          <a:noFill/>
          <a:ln>
            <a:noFill/>
          </a:ln>
          <a:effectLst>
            <a:outerShdw blurRad="57150" rotWithShape="0" algn="bl" dir="5400000" dist="19050">
              <a:srgbClr val="000000">
                <a:alpha val="50000"/>
              </a:srgbClr>
            </a:outerShdw>
          </a:effectLst>
        </p:spPr>
      </p:pic>
      <p:pic>
        <p:nvPicPr>
          <p:cNvPr id="289" name="Google Shape;289;p14"/>
          <p:cNvPicPr preferRelativeResize="0"/>
          <p:nvPr/>
        </p:nvPicPr>
        <p:blipFill>
          <a:blip r:embed="rId4">
            <a:alphaModFix/>
          </a:blip>
          <a:stretch>
            <a:fillRect/>
          </a:stretch>
        </p:blipFill>
        <p:spPr>
          <a:xfrm>
            <a:off x="1207200" y="2946900"/>
            <a:ext cx="6793325" cy="2143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36" name="Shape 436"/>
        <p:cNvGrpSpPr/>
        <p:nvPr/>
      </p:nvGrpSpPr>
      <p:grpSpPr>
        <a:xfrm>
          <a:off x="0" y="0"/>
          <a:ext cx="0" cy="0"/>
          <a:chOff x="0" y="0"/>
          <a:chExt cx="0" cy="0"/>
        </a:xfrm>
      </p:grpSpPr>
      <p:sp>
        <p:nvSpPr>
          <p:cNvPr id="437" name="Google Shape;437;p32"/>
          <p:cNvSpPr txBox="1"/>
          <p:nvPr>
            <p:ph type="title"/>
          </p:nvPr>
        </p:nvSpPr>
        <p:spPr>
          <a:xfrm>
            <a:off x="381750" y="0"/>
            <a:ext cx="8762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50"/>
              <a:t>Πραγματικά δεδομένα </a:t>
            </a:r>
            <a:r>
              <a:rPr b="0" lang="en-GB" sz="2350">
                <a:latin typeface="Maven Pro SemiBold"/>
                <a:ea typeface="Maven Pro SemiBold"/>
                <a:cs typeface="Maven Pro SemiBold"/>
                <a:sym typeface="Maven Pro SemiBold"/>
              </a:rPr>
              <a:t>EEG </a:t>
            </a:r>
            <a:r>
              <a:rPr lang="en-GB" sz="2350"/>
              <a:t>με προσομοιωτικό θόρυβο</a:t>
            </a:r>
            <a:endParaRPr sz="2350"/>
          </a:p>
          <a:p>
            <a:pPr indent="0" lvl="0" marL="0" rtl="0" algn="l">
              <a:spcBef>
                <a:spcPts val="0"/>
              </a:spcBef>
              <a:spcAft>
                <a:spcPts val="0"/>
              </a:spcAft>
              <a:buNone/>
            </a:pPr>
            <a:r>
              <a:t/>
            </a:r>
            <a:endParaRPr/>
          </a:p>
        </p:txBody>
      </p:sp>
      <p:graphicFrame>
        <p:nvGraphicFramePr>
          <p:cNvPr id="438" name="Google Shape;438;p32"/>
          <p:cNvGraphicFramePr/>
          <p:nvPr/>
        </p:nvGraphicFramePr>
        <p:xfrm>
          <a:off x="1303800" y="999300"/>
          <a:ext cx="3000000" cy="3000000"/>
        </p:xfrm>
        <a:graphic>
          <a:graphicData uri="http://schemas.openxmlformats.org/drawingml/2006/table">
            <a:tbl>
              <a:tblPr>
                <a:noFill/>
                <a:tableStyleId>{269426EE-32CD-414F-B31B-2DA8FA05BD3C}</a:tableStyleId>
              </a:tblPr>
              <a:tblGrid>
                <a:gridCol w="988500"/>
                <a:gridCol w="656975"/>
                <a:gridCol w="777525"/>
                <a:gridCol w="737350"/>
                <a:gridCol w="747400"/>
              </a:tblGrid>
              <a:tr h="10000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rCGCI</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Σφάλματα</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11</a:t>
                      </a:r>
                      <a:r>
                        <a:rPr lang="en-GB" sz="1100"/>
                        <a:t> | </a:t>
                      </a:r>
                      <a:endParaRPr sz="1100"/>
                    </a:p>
                    <a:p>
                      <a:pPr indent="0" lvl="0" marL="0" rtl="0" algn="l">
                        <a:spcBef>
                          <a:spcPts val="0"/>
                        </a:spcBef>
                        <a:spcAft>
                          <a:spcPts val="0"/>
                        </a:spcAft>
                        <a:buNone/>
                      </a:pPr>
                      <a:r>
                        <a:rPr lang="en-GB" sz="1100">
                          <a:solidFill>
                            <a:schemeClr val="dk1"/>
                          </a:solidFill>
                        </a:rPr>
                        <a:t>0 </a:t>
                      </a:r>
                      <a:r>
                        <a:rPr lang="en-GB" sz="1100"/>
                        <a:t>  | </a:t>
                      </a:r>
                      <a:endParaRPr sz="1100"/>
                    </a:p>
                    <a:p>
                      <a:pPr indent="0" lvl="0" marL="0" rtl="0" algn="l">
                        <a:spcBef>
                          <a:spcPts val="0"/>
                        </a:spcBef>
                        <a:spcAft>
                          <a:spcPts val="0"/>
                        </a:spcAft>
                        <a:buNone/>
                      </a:pPr>
                      <a:r>
                        <a:rPr lang="en-GB" sz="1100">
                          <a:solidFill>
                            <a:srgbClr val="FF0000"/>
                          </a:solidFill>
                        </a:rPr>
                        <a:t>54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  </a:t>
                      </a:r>
                      <a:r>
                        <a:rPr lang="en-GB" sz="1100"/>
                        <a:t> | </a:t>
                      </a:r>
                      <a:endParaRPr sz="1100"/>
                    </a:p>
                    <a:p>
                      <a:pPr indent="0" lvl="0" marL="0" rtl="0" algn="l">
                        <a:spcBef>
                          <a:spcPts val="0"/>
                        </a:spcBef>
                        <a:spcAft>
                          <a:spcPts val="0"/>
                        </a:spcAft>
                        <a:buNone/>
                      </a:pPr>
                      <a:r>
                        <a:rPr lang="en-GB" sz="1100">
                          <a:solidFill>
                            <a:schemeClr val="dk1"/>
                          </a:solidFill>
                        </a:rPr>
                        <a:t>51 </a:t>
                      </a:r>
                      <a:r>
                        <a:rPr lang="en-GB" sz="1100"/>
                        <a:t>| </a:t>
                      </a:r>
                      <a:endParaRPr sz="1100"/>
                    </a:p>
                    <a:p>
                      <a:pPr indent="0" lvl="0" marL="0" rtl="0" algn="l">
                        <a:spcBef>
                          <a:spcPts val="0"/>
                        </a:spcBef>
                        <a:spcAft>
                          <a:spcPts val="0"/>
                        </a:spcAft>
                        <a:buNone/>
                      </a:pPr>
                      <a:r>
                        <a:rPr lang="en-GB" sz="1100">
                          <a:solidFill>
                            <a:srgbClr val="FF0000"/>
                          </a:solidFill>
                        </a:rPr>
                        <a:t>63</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40 </a:t>
                      </a:r>
                      <a:r>
                        <a:rPr lang="en-GB" sz="1100"/>
                        <a:t>|</a:t>
                      </a:r>
                      <a:endParaRPr sz="1100"/>
                    </a:p>
                    <a:p>
                      <a:pPr indent="0" lvl="0" marL="0" rtl="0" algn="l">
                        <a:spcBef>
                          <a:spcPts val="0"/>
                        </a:spcBef>
                        <a:spcAft>
                          <a:spcPts val="0"/>
                        </a:spcAft>
                        <a:buNone/>
                      </a:pPr>
                      <a:r>
                        <a:rPr lang="en-GB" sz="1100">
                          <a:solidFill>
                            <a:schemeClr val="dk1"/>
                          </a:solidFill>
                        </a:rPr>
                        <a:t>79 </a:t>
                      </a:r>
                      <a:r>
                        <a:rPr lang="en-GB" sz="1100"/>
                        <a:t>| </a:t>
                      </a:r>
                      <a:endParaRPr sz="1100"/>
                    </a:p>
                    <a:p>
                      <a:pPr indent="0" lvl="0" marL="0" rtl="0" algn="l">
                        <a:spcBef>
                          <a:spcPts val="0"/>
                        </a:spcBef>
                        <a:spcAft>
                          <a:spcPts val="0"/>
                        </a:spcAft>
                        <a:buNone/>
                      </a:pPr>
                      <a:r>
                        <a:rPr lang="en-GB" sz="1100">
                          <a:solidFill>
                            <a:srgbClr val="FF0000"/>
                          </a:solidFill>
                        </a:rPr>
                        <a:t>82</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10</a:t>
                      </a:r>
                      <a:r>
                        <a:rPr lang="en-GB" sz="1100"/>
                        <a:t> |</a:t>
                      </a:r>
                      <a:endParaRPr sz="1100"/>
                    </a:p>
                    <a:p>
                      <a:pPr indent="0" lvl="0" marL="0" rtl="0" algn="l">
                        <a:spcBef>
                          <a:spcPts val="0"/>
                        </a:spcBef>
                        <a:spcAft>
                          <a:spcPts val="0"/>
                        </a:spcAft>
                        <a:buNone/>
                      </a:pPr>
                      <a:r>
                        <a:rPr lang="en-GB" sz="1100">
                          <a:solidFill>
                            <a:schemeClr val="dk1"/>
                          </a:solidFill>
                        </a:rPr>
                        <a:t>55 </a:t>
                      </a:r>
                      <a:r>
                        <a:rPr lang="en-GB" sz="1100"/>
                        <a:t>| </a:t>
                      </a:r>
                      <a:endParaRPr sz="1100"/>
                    </a:p>
                    <a:p>
                      <a:pPr indent="0" lvl="0" marL="0" rtl="0" algn="l">
                        <a:spcBef>
                          <a:spcPts val="0"/>
                        </a:spcBef>
                        <a:spcAft>
                          <a:spcPts val="0"/>
                        </a:spcAft>
                        <a:buNone/>
                      </a:pPr>
                      <a:r>
                        <a:rPr lang="en-GB" sz="1100">
                          <a:solidFill>
                            <a:srgbClr val="FF0000"/>
                          </a:solidFill>
                        </a:rPr>
                        <a:t>50</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Accuracy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99.7% | </a:t>
                      </a:r>
                      <a:r>
                        <a:rPr lang="en-GB" sz="1100">
                          <a:solidFill>
                            <a:schemeClr val="dk1"/>
                          </a:solidFill>
                        </a:rPr>
                        <a:t>100% </a:t>
                      </a:r>
                      <a:r>
                        <a:rPr lang="en-GB" sz="1100"/>
                        <a:t> |  </a:t>
                      </a:r>
                      <a:r>
                        <a:rPr lang="en-GB" sz="1100">
                          <a:solidFill>
                            <a:srgbClr val="FF0000"/>
                          </a:solidFill>
                        </a:rPr>
                        <a:t>98.6%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99.7%</a:t>
                      </a:r>
                      <a:r>
                        <a:rPr lang="en-GB" sz="1100"/>
                        <a:t>  | </a:t>
                      </a:r>
                      <a:r>
                        <a:rPr lang="en-GB" sz="1100">
                          <a:solidFill>
                            <a:schemeClr val="dk1"/>
                          </a:solidFill>
                        </a:rPr>
                        <a:t>98.7%</a:t>
                      </a:r>
                      <a:r>
                        <a:rPr lang="en-GB" sz="1100"/>
                        <a:t>  |  </a:t>
                      </a:r>
                      <a:r>
                        <a:rPr lang="en-GB" sz="1100">
                          <a:solidFill>
                            <a:srgbClr val="FF0000"/>
                          </a:solidFill>
                        </a:rPr>
                        <a:t>98.4%</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99%</a:t>
                      </a:r>
                      <a:r>
                        <a:rPr lang="en-GB" sz="1100"/>
                        <a:t>  |   </a:t>
                      </a:r>
                      <a:r>
                        <a:rPr lang="en-GB" sz="1100">
                          <a:solidFill>
                            <a:schemeClr val="dk1"/>
                          </a:solidFill>
                        </a:rPr>
                        <a:t>98%</a:t>
                      </a:r>
                      <a:r>
                        <a:rPr lang="en-GB" sz="1100">
                          <a:solidFill>
                            <a:schemeClr val="dk1"/>
                          </a:solidFill>
                        </a:rPr>
                        <a:t> </a:t>
                      </a:r>
                      <a:r>
                        <a:rPr lang="en-GB" sz="1100"/>
                        <a:t> |    </a:t>
                      </a:r>
                      <a:r>
                        <a:rPr lang="en-GB" sz="1100">
                          <a:solidFill>
                            <a:srgbClr val="FF0000"/>
                          </a:solidFill>
                        </a:rPr>
                        <a:t>98%</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99.7% </a:t>
                      </a:r>
                      <a:r>
                        <a:rPr lang="en-GB" sz="1100"/>
                        <a:t>|  </a:t>
                      </a:r>
                      <a:r>
                        <a:rPr lang="en-GB" sz="1100"/>
                        <a:t> </a:t>
                      </a:r>
                      <a:r>
                        <a:rPr lang="en-GB" sz="1100">
                          <a:solidFill>
                            <a:schemeClr val="dk1"/>
                          </a:solidFill>
                        </a:rPr>
                        <a:t>98.6%</a:t>
                      </a:r>
                      <a:r>
                        <a:rPr lang="en-GB" sz="1100"/>
                        <a:t> |   </a:t>
                      </a:r>
                      <a:r>
                        <a:rPr lang="en-GB" sz="1100"/>
                        <a:t> </a:t>
                      </a:r>
                      <a:r>
                        <a:rPr lang="en-GB" sz="1100">
                          <a:solidFill>
                            <a:srgbClr val="FF0000"/>
                          </a:solidFill>
                        </a:rPr>
                        <a:t>98.7%</a:t>
                      </a:r>
                      <a:endParaRPr sz="1100">
                        <a:solidFill>
                          <a:srgbClr val="FF0000"/>
                        </a:solidFill>
                      </a:endParaRPr>
                    </a:p>
                    <a:p>
                      <a:pPr indent="0" lvl="0" marL="0" rtl="0" algn="l">
                        <a:spcBef>
                          <a:spcPts val="0"/>
                        </a:spcBef>
                        <a:spcAft>
                          <a:spcPts val="0"/>
                        </a:spcAft>
                        <a:buNone/>
                      </a:pPr>
                      <a:r>
                        <a:t/>
                      </a:r>
                      <a:endParaRPr sz="1100"/>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Specificity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99.8% |</a:t>
                      </a:r>
                      <a:endParaRPr sz="1100"/>
                    </a:p>
                    <a:p>
                      <a:pPr indent="0" lvl="0" marL="0" rtl="0" algn="l">
                        <a:spcBef>
                          <a:spcPts val="0"/>
                        </a:spcBef>
                        <a:spcAft>
                          <a:spcPts val="0"/>
                        </a:spcAft>
                        <a:buNone/>
                      </a:pPr>
                      <a:r>
                        <a:rPr lang="en-GB" sz="1100">
                          <a:solidFill>
                            <a:schemeClr val="dk1"/>
                          </a:solidFill>
                        </a:rPr>
                        <a:t>100%</a:t>
                      </a:r>
                      <a:r>
                        <a:rPr lang="en-GB" sz="1100"/>
                        <a:t>  |  </a:t>
                      </a:r>
                      <a:r>
                        <a:rPr lang="en-GB" sz="1100">
                          <a:solidFill>
                            <a:srgbClr val="FF0000"/>
                          </a:solidFill>
                        </a:rPr>
                        <a:t>99.4%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 |  </a:t>
                      </a:r>
                      <a:r>
                        <a:rPr lang="en-GB" sz="1100">
                          <a:solidFill>
                            <a:schemeClr val="dk1"/>
                          </a:solidFill>
                        </a:rPr>
                        <a:t>99.4%</a:t>
                      </a:r>
                      <a:r>
                        <a:rPr lang="en-GB" sz="1100"/>
                        <a:t> |   </a:t>
                      </a:r>
                      <a:endParaRPr sz="1100"/>
                    </a:p>
                    <a:p>
                      <a:pPr indent="0" lvl="0" marL="0" rtl="0" algn="l">
                        <a:spcBef>
                          <a:spcPts val="0"/>
                        </a:spcBef>
                        <a:spcAft>
                          <a:spcPts val="0"/>
                        </a:spcAft>
                        <a:buNone/>
                      </a:pPr>
                      <a:r>
                        <a:rPr lang="en-GB" sz="1100">
                          <a:solidFill>
                            <a:srgbClr val="FF0000"/>
                          </a:solidFill>
                        </a:rPr>
                        <a:t>99.2%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99.1% </a:t>
                      </a:r>
                      <a:r>
                        <a:rPr lang="en-GB" sz="1100"/>
                        <a:t>|   </a:t>
                      </a:r>
                      <a:r>
                        <a:rPr lang="en-GB" sz="1100"/>
                        <a:t> </a:t>
                      </a:r>
                      <a:r>
                        <a:rPr lang="en-GB" sz="1100">
                          <a:solidFill>
                            <a:schemeClr val="dk1"/>
                          </a:solidFill>
                        </a:rPr>
                        <a:t>98.8%</a:t>
                      </a:r>
                      <a:r>
                        <a:rPr lang="en-GB" sz="1100"/>
                        <a:t> |  </a:t>
                      </a:r>
                      <a:r>
                        <a:rPr lang="en-GB" sz="1100"/>
                        <a:t> </a:t>
                      </a:r>
                      <a:r>
                        <a:rPr lang="en-GB" sz="1100">
                          <a:solidFill>
                            <a:srgbClr val="FF0000"/>
                          </a:solidFill>
                        </a:rPr>
                        <a:t>98.6%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99.9%</a:t>
                      </a:r>
                      <a:r>
                        <a:rPr lang="en-GB" sz="1100"/>
                        <a:t> |  </a:t>
                      </a:r>
                      <a:r>
                        <a:rPr lang="en-GB" sz="1100">
                          <a:solidFill>
                            <a:schemeClr val="dk1"/>
                          </a:solidFill>
                        </a:rPr>
                        <a:t>99.3%</a:t>
                      </a:r>
                      <a:r>
                        <a:rPr lang="en-GB" sz="1100"/>
                        <a:t> |  </a:t>
                      </a:r>
                      <a:r>
                        <a:rPr lang="en-GB" sz="1100">
                          <a:solidFill>
                            <a:srgbClr val="FF0000"/>
                          </a:solidFill>
                        </a:rPr>
                        <a:t>99.2%</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Sensitivity</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66.6% </a:t>
                      </a:r>
                      <a:r>
                        <a:rPr lang="en-GB" sz="1100"/>
                        <a:t>| </a:t>
                      </a:r>
                      <a:r>
                        <a:rPr lang="en-GB" sz="1100">
                          <a:solidFill>
                            <a:schemeClr val="dk1"/>
                          </a:solidFill>
                        </a:rPr>
                        <a:t>100%</a:t>
                      </a:r>
                      <a:r>
                        <a:rPr lang="en-GB" sz="1100"/>
                        <a:t>  | </a:t>
                      </a:r>
                      <a:r>
                        <a:rPr lang="en-GB" sz="1100">
                          <a:solidFill>
                            <a:srgbClr val="FF0000"/>
                          </a:solidFill>
                        </a:rPr>
                        <a:t>34%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41.6%</a:t>
                      </a:r>
                      <a:r>
                        <a:rPr lang="en-GB" sz="1100"/>
                        <a:t> |   </a:t>
                      </a:r>
                      <a:r>
                        <a:rPr lang="en-GB" sz="1100">
                          <a:solidFill>
                            <a:schemeClr val="dk1"/>
                          </a:solidFill>
                        </a:rPr>
                        <a:t>43.7%</a:t>
                      </a:r>
                      <a:r>
                        <a:rPr lang="en-GB" sz="1100"/>
                        <a:t> </a:t>
                      </a:r>
                      <a:r>
                        <a:rPr lang="en-GB" sz="1100"/>
                        <a:t>|  </a:t>
                      </a:r>
                      <a:r>
                        <a:rPr lang="en-GB" sz="1100">
                          <a:solidFill>
                            <a:srgbClr val="FF0000"/>
                          </a:solidFill>
                        </a:rPr>
                        <a:t>34%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50% </a:t>
                      </a:r>
                      <a:r>
                        <a:rPr lang="en-GB" sz="1100"/>
                        <a:t>   |   </a:t>
                      </a:r>
                      <a:r>
                        <a:rPr lang="en-GB" sz="1100">
                          <a:solidFill>
                            <a:schemeClr val="dk1"/>
                          </a:solidFill>
                        </a:rPr>
                        <a:t>29.1%</a:t>
                      </a:r>
                      <a:r>
                        <a:rPr lang="en-GB" sz="1100">
                          <a:solidFill>
                            <a:schemeClr val="dk1"/>
                          </a:solidFill>
                        </a:rPr>
                        <a:t> </a:t>
                      </a:r>
                      <a:r>
                        <a:rPr lang="en-GB" sz="1100"/>
                        <a:t>|</a:t>
                      </a:r>
                      <a:endParaRPr sz="1100"/>
                    </a:p>
                    <a:p>
                      <a:pPr indent="0" lvl="0" marL="0" rtl="0" algn="l">
                        <a:spcBef>
                          <a:spcPts val="0"/>
                        </a:spcBef>
                        <a:spcAft>
                          <a:spcPts val="0"/>
                        </a:spcAft>
                        <a:buNone/>
                      </a:pPr>
                      <a:r>
                        <a:rPr lang="en-GB" sz="1100">
                          <a:solidFill>
                            <a:srgbClr val="FF0000"/>
                          </a:solidFill>
                        </a:rPr>
                        <a:t>40.4%</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50%    </a:t>
                      </a:r>
                      <a:r>
                        <a:rPr lang="en-GB" sz="1100"/>
                        <a:t>|</a:t>
                      </a:r>
                      <a:endParaRPr sz="1100"/>
                    </a:p>
                    <a:p>
                      <a:pPr indent="0" lvl="0" marL="0" rtl="0" algn="l">
                        <a:spcBef>
                          <a:spcPts val="0"/>
                        </a:spcBef>
                        <a:spcAft>
                          <a:spcPts val="0"/>
                        </a:spcAft>
                        <a:buNone/>
                      </a:pPr>
                      <a:r>
                        <a:rPr lang="en-GB" sz="1100">
                          <a:solidFill>
                            <a:schemeClr val="dk1"/>
                          </a:solidFill>
                        </a:rPr>
                        <a:t>39.5%</a:t>
                      </a:r>
                      <a:r>
                        <a:rPr lang="en-GB" sz="1100"/>
                        <a:t> | </a:t>
                      </a:r>
                      <a:r>
                        <a:rPr lang="en-GB" sz="1100">
                          <a:solidFill>
                            <a:srgbClr val="FF0000"/>
                          </a:solidFill>
                        </a:rPr>
                        <a:t>57.4% </a:t>
                      </a:r>
                      <a:endParaRPr sz="1100">
                        <a:solidFill>
                          <a:srgbClr val="FF0000"/>
                        </a:solidFill>
                      </a:endParaRPr>
                    </a:p>
                  </a:txBody>
                  <a:tcPr marT="91425" marB="91425" marR="91425" marL="91425"/>
                </a:tc>
              </a:tr>
            </a:tbl>
          </a:graphicData>
        </a:graphic>
      </p:graphicFrame>
      <p:sp>
        <p:nvSpPr>
          <p:cNvPr id="439" name="Google Shape;439;p32"/>
          <p:cNvSpPr txBox="1"/>
          <p:nvPr/>
        </p:nvSpPr>
        <p:spPr>
          <a:xfrm>
            <a:off x="1303800" y="4417350"/>
            <a:ext cx="394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Μετρικές ταξινόμησης στην ανάλυση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 64 ηλεκτρόδια</a:t>
            </a:r>
            <a:endParaRPr sz="1300">
              <a:latin typeface="Maven Pro"/>
              <a:ea typeface="Maven Pro"/>
              <a:cs typeface="Maven Pro"/>
              <a:sym typeface="Maven Pro"/>
            </a:endParaRPr>
          </a:p>
        </p:txBody>
      </p:sp>
      <p:sp>
        <p:nvSpPr>
          <p:cNvPr id="440" name="Google Shape;440;p32"/>
          <p:cNvSpPr txBox="1"/>
          <p:nvPr/>
        </p:nvSpPr>
        <p:spPr>
          <a:xfrm>
            <a:off x="5525250" y="1004600"/>
            <a:ext cx="31947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Τα συμπεράσματα είναι παρόμοια με αυτά της ανάλυσης σε προσομοιωτικά δεδομένα:</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Το sensitivity είναι πολύ χαμηλό μετά την προσθήκη θορύβου καθώς και μετά από καθαρισμό με οποιαδήποτε από τις μεθόδους.</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Επιπλέον, ο καθαρισμός επηρεάζει την ανάλυση συνδεσιμότητας και κατά περιόδους χωρίς θόρυβο.</a:t>
            </a:r>
            <a:endParaRPr sz="1300">
              <a:latin typeface="Maven Pro"/>
              <a:ea typeface="Maven Pro"/>
              <a:cs typeface="Maven Pro"/>
              <a:sym typeface="Maven Pro"/>
            </a:endParaRPr>
          </a:p>
          <a:p>
            <a:pPr indent="0" lvl="0" marL="0" rtl="0" algn="l">
              <a:spcBef>
                <a:spcPts val="0"/>
              </a:spcBef>
              <a:spcAft>
                <a:spcPts val="0"/>
              </a:spcAft>
              <a:buNone/>
            </a:pPr>
            <a:r>
              <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Τέλος, σε αντίθεση με τα πειράματα σε προσομοιωτικά δεδομένα, η μέθοδος sICA φαίνεται να είναι χειρότερη από τις άλλες καθώς οδηγεί σε αρκετά μεγαλύτερο αριθμό σφαλμάτων. Αναφέρεται ωστόσο ότι το sensitivity είναι συγκρίσιμο με αυτό που πετυχαίνουν οι άλλες μέθοδοι.</a:t>
            </a:r>
            <a:endParaRPr sz="1300">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44" name="Shape 444"/>
        <p:cNvGrpSpPr/>
        <p:nvPr/>
      </p:nvGrpSpPr>
      <p:grpSpPr>
        <a:xfrm>
          <a:off x="0" y="0"/>
          <a:ext cx="0" cy="0"/>
          <a:chOff x="0" y="0"/>
          <a:chExt cx="0" cy="0"/>
        </a:xfrm>
      </p:grpSpPr>
      <p:pic>
        <p:nvPicPr>
          <p:cNvPr id="445" name="Google Shape;445;p33"/>
          <p:cNvPicPr preferRelativeResize="0"/>
          <p:nvPr/>
        </p:nvPicPr>
        <p:blipFill>
          <a:blip r:embed="rId3">
            <a:alphaModFix/>
          </a:blip>
          <a:stretch>
            <a:fillRect/>
          </a:stretch>
        </p:blipFill>
        <p:spPr>
          <a:xfrm>
            <a:off x="1155275" y="632225"/>
            <a:ext cx="2235195" cy="1734050"/>
          </a:xfrm>
          <a:prstGeom prst="rect">
            <a:avLst/>
          </a:prstGeom>
          <a:noFill/>
          <a:ln>
            <a:noFill/>
          </a:ln>
        </p:spPr>
      </p:pic>
      <p:pic>
        <p:nvPicPr>
          <p:cNvPr id="446" name="Google Shape;446;p33"/>
          <p:cNvPicPr preferRelativeResize="0"/>
          <p:nvPr/>
        </p:nvPicPr>
        <p:blipFill rotWithShape="1">
          <a:blip r:embed="rId4">
            <a:alphaModFix/>
          </a:blip>
          <a:srcRect b="3929" l="0" r="0" t="-3929"/>
          <a:stretch/>
        </p:blipFill>
        <p:spPr>
          <a:xfrm>
            <a:off x="3611025" y="605175"/>
            <a:ext cx="2469699" cy="1788150"/>
          </a:xfrm>
          <a:prstGeom prst="rect">
            <a:avLst/>
          </a:prstGeom>
          <a:noFill/>
          <a:ln>
            <a:noFill/>
          </a:ln>
        </p:spPr>
      </p:pic>
      <p:pic>
        <p:nvPicPr>
          <p:cNvPr id="447" name="Google Shape;447;p33"/>
          <p:cNvPicPr preferRelativeResize="0"/>
          <p:nvPr/>
        </p:nvPicPr>
        <p:blipFill>
          <a:blip r:embed="rId5">
            <a:alphaModFix/>
          </a:blip>
          <a:stretch>
            <a:fillRect/>
          </a:stretch>
        </p:blipFill>
        <p:spPr>
          <a:xfrm>
            <a:off x="1103800" y="2754502"/>
            <a:ext cx="2338150" cy="1865798"/>
          </a:xfrm>
          <a:prstGeom prst="rect">
            <a:avLst/>
          </a:prstGeom>
          <a:noFill/>
          <a:ln>
            <a:noFill/>
          </a:ln>
        </p:spPr>
      </p:pic>
      <p:pic>
        <p:nvPicPr>
          <p:cNvPr id="448" name="Google Shape;448;p33"/>
          <p:cNvPicPr preferRelativeResize="0"/>
          <p:nvPr/>
        </p:nvPicPr>
        <p:blipFill>
          <a:blip r:embed="rId6">
            <a:alphaModFix/>
          </a:blip>
          <a:stretch>
            <a:fillRect/>
          </a:stretch>
        </p:blipFill>
        <p:spPr>
          <a:xfrm>
            <a:off x="3621525" y="2754500"/>
            <a:ext cx="2469689" cy="1865800"/>
          </a:xfrm>
          <a:prstGeom prst="rect">
            <a:avLst/>
          </a:prstGeom>
          <a:noFill/>
          <a:ln>
            <a:noFill/>
          </a:ln>
        </p:spPr>
      </p:pic>
      <p:sp>
        <p:nvSpPr>
          <p:cNvPr id="449" name="Google Shape;449;p33"/>
          <p:cNvSpPr txBox="1"/>
          <p:nvPr/>
        </p:nvSpPr>
        <p:spPr>
          <a:xfrm>
            <a:off x="1052325" y="2310150"/>
            <a:ext cx="244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Nunito"/>
                <a:ea typeface="Nunito"/>
                <a:cs typeface="Nunito"/>
                <a:sym typeface="Nunito"/>
              </a:rPr>
              <a:t>Δίκτυο rCGCI, καθαρά δεδομένα 5000 παρατηρήσεις</a:t>
            </a:r>
            <a:endParaRPr sz="1100">
              <a:latin typeface="Nunito"/>
              <a:ea typeface="Nunito"/>
              <a:cs typeface="Nunito"/>
              <a:sym typeface="Nunito"/>
            </a:endParaRPr>
          </a:p>
        </p:txBody>
      </p:sp>
      <p:sp>
        <p:nvSpPr>
          <p:cNvPr id="450" name="Google Shape;450;p33"/>
          <p:cNvSpPr txBox="1"/>
          <p:nvPr/>
        </p:nvSpPr>
        <p:spPr>
          <a:xfrm>
            <a:off x="3676750" y="2310150"/>
            <a:ext cx="223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Nunito"/>
                <a:ea typeface="Nunito"/>
                <a:cs typeface="Nunito"/>
                <a:sym typeface="Nunito"/>
              </a:rPr>
              <a:t>Δίκτυο rCGCI, θορυβώδη δεδομένα 5000 παρατηρήσεις</a:t>
            </a:r>
            <a:endParaRPr sz="1100">
              <a:latin typeface="Nunito"/>
              <a:ea typeface="Nunito"/>
              <a:cs typeface="Nunito"/>
              <a:sym typeface="Nunito"/>
            </a:endParaRPr>
          </a:p>
        </p:txBody>
      </p:sp>
      <p:sp>
        <p:nvSpPr>
          <p:cNvPr id="451" name="Google Shape;451;p33"/>
          <p:cNvSpPr txBox="1"/>
          <p:nvPr/>
        </p:nvSpPr>
        <p:spPr>
          <a:xfrm>
            <a:off x="1069875" y="4620300"/>
            <a:ext cx="240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Nunito"/>
                <a:ea typeface="Nunito"/>
                <a:cs typeface="Nunito"/>
                <a:sym typeface="Nunito"/>
              </a:rPr>
              <a:t>Δίκτυο rCGCI, καθαρά δεδομένα 850 παρατηρήσεις</a:t>
            </a:r>
            <a:endParaRPr>
              <a:latin typeface="Nunito"/>
              <a:ea typeface="Nunito"/>
              <a:cs typeface="Nunito"/>
              <a:sym typeface="Nunito"/>
            </a:endParaRPr>
          </a:p>
        </p:txBody>
      </p:sp>
      <p:sp>
        <p:nvSpPr>
          <p:cNvPr id="452" name="Google Shape;452;p33"/>
          <p:cNvSpPr txBox="1"/>
          <p:nvPr/>
        </p:nvSpPr>
        <p:spPr>
          <a:xfrm>
            <a:off x="3738725" y="4620300"/>
            <a:ext cx="223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Nunito"/>
                <a:ea typeface="Nunito"/>
                <a:cs typeface="Nunito"/>
                <a:sym typeface="Nunito"/>
              </a:rPr>
              <a:t>Δίκτυο rCGCI, θορυβώδη δεδομένα 850 παρατηρήσεις</a:t>
            </a:r>
            <a:endParaRPr>
              <a:latin typeface="Nunito"/>
              <a:ea typeface="Nunito"/>
              <a:cs typeface="Nunito"/>
              <a:sym typeface="Nunito"/>
            </a:endParaRPr>
          </a:p>
        </p:txBody>
      </p:sp>
      <p:sp>
        <p:nvSpPr>
          <p:cNvPr id="453" name="Google Shape;453;p33"/>
          <p:cNvSpPr txBox="1"/>
          <p:nvPr/>
        </p:nvSpPr>
        <p:spPr>
          <a:xfrm>
            <a:off x="6198325" y="673075"/>
            <a:ext cx="2551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Ένα φαινόμενο που παρατηρήθηκε και στα προσομοιωτικά δεδομένα, είναι ότι η προσθήκη θορύβου φαίνεται να δημιουργεί συνδέσεις σε ολόκληρη την έκταση του εγκεφάλου.</a:t>
            </a:r>
            <a:endParaRPr>
              <a:latin typeface="Nunito"/>
              <a:ea typeface="Nunito"/>
              <a:cs typeface="Nunito"/>
              <a:sym typeface="Nunito"/>
            </a:endParaRPr>
          </a:p>
        </p:txBody>
      </p:sp>
      <p:sp>
        <p:nvSpPr>
          <p:cNvPr id="454" name="Google Shape;454;p33"/>
          <p:cNvSpPr txBox="1"/>
          <p:nvPr/>
        </p:nvSpPr>
        <p:spPr>
          <a:xfrm>
            <a:off x="411875" y="0"/>
            <a:ext cx="8732100" cy="6831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GB" sz="2800">
                <a:solidFill>
                  <a:schemeClr val="dk2"/>
                </a:solidFill>
                <a:latin typeface="Maven Pro"/>
                <a:ea typeface="Maven Pro"/>
                <a:cs typeface="Maven Pro"/>
                <a:sym typeface="Maven Pro"/>
              </a:rPr>
              <a:t>Πραγματικά δεδομένα </a:t>
            </a:r>
            <a:r>
              <a:rPr lang="en-GB" sz="2800">
                <a:solidFill>
                  <a:schemeClr val="dk2"/>
                </a:solidFill>
                <a:latin typeface="Maven Pro SemiBold"/>
                <a:ea typeface="Maven Pro SemiBold"/>
                <a:cs typeface="Maven Pro SemiBold"/>
                <a:sym typeface="Maven Pro SemiBold"/>
              </a:rPr>
              <a:t>EEG </a:t>
            </a:r>
            <a:r>
              <a:rPr b="1" lang="en-GB" sz="2800">
                <a:solidFill>
                  <a:schemeClr val="dk2"/>
                </a:solidFill>
                <a:latin typeface="Maven Pro"/>
                <a:ea typeface="Maven Pro"/>
                <a:cs typeface="Maven Pro"/>
                <a:sym typeface="Maven Pro"/>
              </a:rPr>
              <a:t>με προσομοιωτικό θόρυβο</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58" name="Shape 458"/>
        <p:cNvGrpSpPr/>
        <p:nvPr/>
      </p:nvGrpSpPr>
      <p:grpSpPr>
        <a:xfrm>
          <a:off x="0" y="0"/>
          <a:ext cx="0" cy="0"/>
          <a:chOff x="0" y="0"/>
          <a:chExt cx="0" cy="0"/>
        </a:xfrm>
      </p:grpSpPr>
      <p:graphicFrame>
        <p:nvGraphicFramePr>
          <p:cNvPr id="459" name="Google Shape;459;p34"/>
          <p:cNvGraphicFramePr/>
          <p:nvPr/>
        </p:nvGraphicFramePr>
        <p:xfrm>
          <a:off x="4520700" y="622800"/>
          <a:ext cx="3000000" cy="3000000"/>
        </p:xfrm>
        <a:graphic>
          <a:graphicData uri="http://schemas.openxmlformats.org/drawingml/2006/table">
            <a:tbl>
              <a:tblPr>
                <a:noFill/>
                <a:tableStyleId>{269426EE-32CD-414F-B31B-2DA8FA05BD3C}</a:tableStyleId>
              </a:tblPr>
              <a:tblGrid>
                <a:gridCol w="793600"/>
                <a:gridCol w="994525"/>
                <a:gridCol w="974400"/>
                <a:gridCol w="934250"/>
                <a:gridCol w="934225"/>
              </a:tblGrid>
              <a:tr h="100000">
                <a:tc>
                  <a:txBody>
                    <a:bodyPr/>
                    <a:lstStyle/>
                    <a:p>
                      <a:pPr indent="0" lvl="0" marL="0" rtl="0" algn="l">
                        <a:spcBef>
                          <a:spcPts val="0"/>
                        </a:spcBef>
                        <a:spcAft>
                          <a:spcPts val="0"/>
                        </a:spcAft>
                        <a:buNone/>
                      </a:pPr>
                      <a:r>
                        <a:rPr lang="en-GB" sz="1600">
                          <a:latin typeface="Maven Pro SemiBold"/>
                          <a:ea typeface="Maven Pro SemiBold"/>
                          <a:cs typeface="Maven Pro SemiBold"/>
                          <a:sym typeface="Maven Pro SemiBold"/>
                        </a:rPr>
                        <a:t>mse</a:t>
                      </a:r>
                      <a:endParaRPr sz="1600">
                        <a:latin typeface="Maven Pro SemiBold"/>
                        <a:ea typeface="Maven Pro SemiBold"/>
                        <a:cs typeface="Maven Pro SemiBold"/>
                        <a:sym typeface="Maven Pro SemiBold"/>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Noisy</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sICA</a:t>
                      </a:r>
                      <a:endParaRPr sz="11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latin typeface="Maven Pro Medium"/>
                          <a:ea typeface="Maven Pro Medium"/>
                          <a:cs typeface="Maven Pro Medium"/>
                          <a:sym typeface="Maven Pro Medium"/>
                        </a:rPr>
                        <a:t>NMA</a:t>
                      </a:r>
                      <a:endParaRPr sz="1100">
                        <a:latin typeface="Maven Pro Medium"/>
                        <a:ea typeface="Maven Pro Medium"/>
                        <a:cs typeface="Maven Pro Medium"/>
                        <a:sym typeface="Maven Pro Medium"/>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Strip a</a:t>
                      </a:r>
                      <a:endParaRPr sz="1300">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sz="1100"/>
                        <a:t>4.1729e+09</a:t>
                      </a:r>
                      <a:r>
                        <a:rPr lang="en-GB" sz="1100"/>
                        <a:t> </a:t>
                      </a:r>
                      <a:endParaRPr sz="1100"/>
                    </a:p>
                    <a:p>
                      <a:pPr indent="0" lvl="0" marL="0" rtl="0" algn="l">
                        <a:spcBef>
                          <a:spcPts val="0"/>
                        </a:spcBef>
                        <a:spcAft>
                          <a:spcPts val="0"/>
                        </a:spcAft>
                        <a:buNone/>
                      </a:pPr>
                      <a:r>
                        <a:rPr lang="en-GB" sz="1100">
                          <a:solidFill>
                            <a:schemeClr val="dk1"/>
                          </a:solidFill>
                        </a:rPr>
                        <a:t>0 </a:t>
                      </a:r>
                      <a:r>
                        <a:rPr lang="en-GB" sz="1100"/>
                        <a:t>  </a:t>
                      </a:r>
                      <a:endParaRPr sz="1100"/>
                    </a:p>
                    <a:p>
                      <a:pPr indent="0" lvl="0" marL="0" rtl="0" algn="l">
                        <a:spcBef>
                          <a:spcPts val="0"/>
                        </a:spcBef>
                        <a:spcAft>
                          <a:spcPts val="0"/>
                        </a:spcAft>
                        <a:buNone/>
                      </a:pPr>
                      <a:r>
                        <a:rPr lang="en-GB" sz="1100">
                          <a:solidFill>
                            <a:srgbClr val="FF0000"/>
                          </a:solidFill>
                        </a:rPr>
                        <a:t>1.2551e+10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5.5760e+08</a:t>
                      </a:r>
                      <a:r>
                        <a:rPr lang="en-GB" sz="1100"/>
                        <a:t>  </a:t>
                      </a:r>
                      <a:endParaRPr sz="1100"/>
                    </a:p>
                    <a:p>
                      <a:pPr indent="0" lvl="0" marL="0" rtl="0" algn="l">
                        <a:spcBef>
                          <a:spcPts val="0"/>
                        </a:spcBef>
                        <a:spcAft>
                          <a:spcPts val="0"/>
                        </a:spcAft>
                        <a:buNone/>
                      </a:pPr>
                      <a:r>
                        <a:rPr lang="en-GB" sz="1100">
                          <a:solidFill>
                            <a:schemeClr val="dk1"/>
                          </a:solidFill>
                        </a:rPr>
                        <a:t>2.8495e+08</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1.3771e+09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8.1620e+07</a:t>
                      </a:r>
                      <a:r>
                        <a:rPr lang="en-GB" sz="1100"/>
                        <a:t> </a:t>
                      </a:r>
                      <a:endParaRPr sz="1100"/>
                    </a:p>
                    <a:p>
                      <a:pPr indent="0" lvl="0" marL="0" rtl="0" algn="l">
                        <a:spcBef>
                          <a:spcPts val="0"/>
                        </a:spcBef>
                        <a:spcAft>
                          <a:spcPts val="0"/>
                        </a:spcAft>
                        <a:buNone/>
                      </a:pPr>
                      <a:r>
                        <a:rPr lang="en-GB" sz="1100">
                          <a:solidFill>
                            <a:schemeClr val="dk1"/>
                          </a:solidFill>
                        </a:rPr>
                        <a:t>6.3055e+07</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6.4671e+07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7.3721e+07</a:t>
                      </a:r>
                      <a:r>
                        <a:rPr lang="en-GB" sz="1100"/>
                        <a:t>   </a:t>
                      </a:r>
                      <a:endParaRPr sz="1100"/>
                    </a:p>
                    <a:p>
                      <a:pPr indent="0" lvl="0" marL="0" rtl="0" algn="l">
                        <a:spcBef>
                          <a:spcPts val="0"/>
                        </a:spcBef>
                        <a:spcAft>
                          <a:spcPts val="0"/>
                        </a:spcAft>
                        <a:buNone/>
                      </a:pPr>
                      <a:r>
                        <a:rPr lang="en-GB" sz="1100">
                          <a:solidFill>
                            <a:schemeClr val="dk1"/>
                          </a:solidFill>
                        </a:rPr>
                        <a:t>5.5868e+07</a:t>
                      </a:r>
                      <a:r>
                        <a:rPr lang="en-GB" sz="1100">
                          <a:solidFill>
                            <a:schemeClr val="dk1"/>
                          </a:solidFill>
                        </a:rPr>
                        <a:t> </a:t>
                      </a:r>
                      <a:endParaRPr sz="1100">
                        <a:solidFill>
                          <a:schemeClr val="dk1"/>
                        </a:solidFill>
                      </a:endParaRPr>
                    </a:p>
                    <a:p>
                      <a:pPr indent="0" lvl="0" marL="0" rtl="0" algn="l">
                        <a:spcBef>
                          <a:spcPts val="0"/>
                        </a:spcBef>
                        <a:spcAft>
                          <a:spcPts val="0"/>
                        </a:spcAft>
                        <a:buNone/>
                      </a:pPr>
                      <a:r>
                        <a:rPr lang="en-GB" sz="1100">
                          <a:solidFill>
                            <a:srgbClr val="FF0000"/>
                          </a:solidFill>
                        </a:rPr>
                        <a:t>2.4236e+08</a:t>
                      </a:r>
                      <a:endParaRPr sz="1100">
                        <a:solidFill>
                          <a:srgbClr val="FF0000"/>
                        </a:solidFill>
                      </a:endParaRPr>
                    </a:p>
                  </a:txBody>
                  <a:tcPr marT="91425" marB="91425" marR="91425" marL="91425"/>
                </a:tc>
              </a:tr>
              <a:tr h="712750">
                <a:tc>
                  <a:txBody>
                    <a:bodyPr/>
                    <a:lstStyle/>
                    <a:p>
                      <a:pPr indent="0" lvl="0" marL="0" rtl="0" algn="l">
                        <a:spcBef>
                          <a:spcPts val="0"/>
                        </a:spcBef>
                        <a:spcAft>
                          <a:spcPts val="0"/>
                        </a:spcAft>
                        <a:buNone/>
                      </a:pPr>
                      <a:r>
                        <a:rPr lang="en-GB" sz="1300">
                          <a:latin typeface="Maven Pro"/>
                          <a:ea typeface="Maven Pro"/>
                          <a:cs typeface="Maven Pro"/>
                          <a:sym typeface="Maven Pro"/>
                        </a:rPr>
                        <a:t>Strip b</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6.4124e+08</a:t>
                      </a:r>
                      <a:r>
                        <a:rPr lang="en-GB" sz="1100"/>
                        <a:t> </a:t>
                      </a:r>
                      <a:endParaRPr sz="1100"/>
                    </a:p>
                    <a:p>
                      <a:pPr indent="0" lvl="0" marL="0" rtl="0" algn="l">
                        <a:spcBef>
                          <a:spcPts val="0"/>
                        </a:spcBef>
                        <a:spcAft>
                          <a:spcPts val="0"/>
                        </a:spcAft>
                        <a:buNone/>
                      </a:pPr>
                      <a:r>
                        <a:rPr lang="en-GB" sz="1100">
                          <a:solidFill>
                            <a:schemeClr val="dk1"/>
                          </a:solidFill>
                        </a:rPr>
                        <a:t>0  </a:t>
                      </a:r>
                      <a:endParaRPr sz="1100">
                        <a:solidFill>
                          <a:schemeClr val="dk1"/>
                        </a:solidFill>
                      </a:endParaRPr>
                    </a:p>
                    <a:p>
                      <a:pPr indent="0" lvl="0" marL="0" rtl="0" algn="l">
                        <a:spcBef>
                          <a:spcPts val="0"/>
                        </a:spcBef>
                        <a:spcAft>
                          <a:spcPts val="0"/>
                        </a:spcAft>
                        <a:buNone/>
                      </a:pPr>
                      <a:r>
                        <a:rPr lang="en-GB" sz="1100">
                          <a:solidFill>
                            <a:srgbClr val="FF0000"/>
                          </a:solidFill>
                        </a:rPr>
                        <a:t>1.9293e+09</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8.5875e+07</a:t>
                      </a:r>
                      <a:r>
                        <a:rPr lang="en-GB" sz="1100"/>
                        <a:t>   </a:t>
                      </a:r>
                      <a:r>
                        <a:rPr lang="en-GB" sz="1100">
                          <a:solidFill>
                            <a:schemeClr val="dk1"/>
                          </a:solidFill>
                        </a:rPr>
                        <a:t>4.4096e+07</a:t>
                      </a:r>
                      <a:r>
                        <a:rPr lang="en-GB" sz="1100"/>
                        <a:t>    </a:t>
                      </a:r>
                      <a:r>
                        <a:rPr lang="en-GB" sz="1100"/>
                        <a:t> </a:t>
                      </a:r>
                      <a:r>
                        <a:rPr lang="en-GB" sz="1100">
                          <a:solidFill>
                            <a:srgbClr val="FF0000"/>
                          </a:solidFill>
                        </a:rPr>
                        <a:t>2.1094e+08</a:t>
                      </a:r>
                      <a:r>
                        <a:rPr lang="en-GB" sz="1100"/>
                        <a:t> </a:t>
                      </a:r>
                      <a:endParaRPr sz="1100"/>
                    </a:p>
                  </a:txBody>
                  <a:tcPr marT="91425" marB="91425" marR="91425" marL="91425"/>
                </a:tc>
                <a:tc>
                  <a:txBody>
                    <a:bodyPr/>
                    <a:lstStyle/>
                    <a:p>
                      <a:pPr indent="0" lvl="0" marL="0" rtl="0" algn="l">
                        <a:spcBef>
                          <a:spcPts val="0"/>
                        </a:spcBef>
                        <a:spcAft>
                          <a:spcPts val="0"/>
                        </a:spcAft>
                        <a:buNone/>
                      </a:pPr>
                      <a:r>
                        <a:rPr lang="en-GB" sz="1100"/>
                        <a:t>9.4720e+07</a:t>
                      </a:r>
                      <a:r>
                        <a:rPr lang="en-GB" sz="1100"/>
                        <a:t>   </a:t>
                      </a:r>
                      <a:r>
                        <a:rPr lang="en-GB" sz="1100">
                          <a:solidFill>
                            <a:schemeClr val="dk1"/>
                          </a:solidFill>
                        </a:rPr>
                        <a:t>9.4720e+07</a:t>
                      </a:r>
                      <a:r>
                        <a:rPr lang="en-GB" sz="1100"/>
                        <a:t>     </a:t>
                      </a:r>
                      <a:r>
                        <a:rPr lang="en-GB" sz="1100"/>
                        <a:t> </a:t>
                      </a:r>
                      <a:r>
                        <a:rPr lang="en-GB" sz="1100">
                          <a:solidFill>
                            <a:srgbClr val="FF0000"/>
                          </a:solidFill>
                        </a:rPr>
                        <a:t>5.9441e+07</a:t>
                      </a:r>
                      <a:r>
                        <a:rPr lang="en-GB" sz="1100">
                          <a:solidFill>
                            <a:srgbClr val="FF0000"/>
                          </a:solidFill>
                        </a:rPr>
                        <a:t>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1.3005e+07</a:t>
                      </a:r>
                      <a:r>
                        <a:rPr lang="en-GB" sz="1100"/>
                        <a:t>  </a:t>
                      </a:r>
                      <a:r>
                        <a:rPr lang="en-GB" sz="1100"/>
                        <a:t> </a:t>
                      </a:r>
                      <a:r>
                        <a:rPr lang="en-GB" sz="1100">
                          <a:solidFill>
                            <a:schemeClr val="dk1"/>
                          </a:solidFill>
                        </a:rPr>
                        <a:t>7.8133e+06</a:t>
                      </a:r>
                      <a:r>
                        <a:rPr lang="en-GB" sz="1100"/>
                        <a:t>    </a:t>
                      </a:r>
                      <a:r>
                        <a:rPr lang="en-GB" sz="1100"/>
                        <a:t> </a:t>
                      </a:r>
                      <a:r>
                        <a:rPr lang="en-GB" sz="1100">
                          <a:solidFill>
                            <a:srgbClr val="FF0000"/>
                          </a:solidFill>
                        </a:rPr>
                        <a:t>3.5982e+07</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Strip c</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4.5178e+07</a:t>
                      </a:r>
                      <a:endParaRPr sz="1100"/>
                    </a:p>
                    <a:p>
                      <a:pPr indent="0" lvl="0" marL="0" rtl="0" algn="l">
                        <a:spcBef>
                          <a:spcPts val="0"/>
                        </a:spcBef>
                        <a:spcAft>
                          <a:spcPts val="0"/>
                        </a:spcAft>
                        <a:buNone/>
                      </a:pPr>
                      <a:r>
                        <a:rPr lang="en-GB" sz="1100">
                          <a:solidFill>
                            <a:schemeClr val="dk1"/>
                          </a:solidFill>
                        </a:rPr>
                        <a:t>0 </a:t>
                      </a:r>
                      <a:endParaRPr sz="1100">
                        <a:solidFill>
                          <a:schemeClr val="dk1"/>
                        </a:solidFill>
                      </a:endParaRPr>
                    </a:p>
                    <a:p>
                      <a:pPr indent="0" lvl="0" marL="0" rtl="0" algn="l">
                        <a:spcBef>
                          <a:spcPts val="0"/>
                        </a:spcBef>
                        <a:spcAft>
                          <a:spcPts val="0"/>
                        </a:spcAft>
                        <a:buNone/>
                      </a:pPr>
                      <a:r>
                        <a:rPr lang="en-GB" sz="1100">
                          <a:solidFill>
                            <a:srgbClr val="FF0000"/>
                          </a:solidFill>
                        </a:rPr>
                        <a:t>1.3592e+08 </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7.0683e+06</a:t>
                      </a:r>
                      <a:r>
                        <a:rPr lang="en-GB" sz="1100"/>
                        <a:t>   </a:t>
                      </a:r>
                      <a:r>
                        <a:rPr lang="en-GB" sz="1100">
                          <a:solidFill>
                            <a:schemeClr val="dk1"/>
                          </a:solidFill>
                        </a:rPr>
                        <a:t>2.9221e+06</a:t>
                      </a:r>
                      <a:r>
                        <a:rPr lang="en-GB" sz="1100"/>
                        <a:t>    </a:t>
                      </a:r>
                      <a:r>
                        <a:rPr lang="en-GB" sz="1100"/>
                        <a:t> </a:t>
                      </a:r>
                      <a:r>
                        <a:rPr lang="en-GB" sz="1100">
                          <a:solidFill>
                            <a:srgbClr val="FF0000"/>
                          </a:solidFill>
                        </a:rPr>
                        <a:t>1.8417e+07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3.1121e+06</a:t>
                      </a:r>
                      <a:r>
                        <a:rPr lang="en-GB" sz="1100"/>
                        <a:t>    </a:t>
                      </a:r>
                      <a:r>
                        <a:rPr lang="en-GB" sz="1100">
                          <a:solidFill>
                            <a:schemeClr val="dk1"/>
                          </a:solidFill>
                        </a:rPr>
                        <a:t>3.1121e+06</a:t>
                      </a:r>
                      <a:r>
                        <a:rPr lang="en-GB" sz="1100"/>
                        <a:t>   </a:t>
                      </a:r>
                      <a:r>
                        <a:rPr lang="en-GB" sz="1100"/>
                        <a:t> </a:t>
                      </a:r>
                      <a:r>
                        <a:rPr lang="en-GB" sz="1100">
                          <a:solidFill>
                            <a:srgbClr val="FF0000"/>
                          </a:solidFill>
                        </a:rPr>
                        <a:t>6.2234e+06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1.1418e+06</a:t>
                      </a:r>
                      <a:r>
                        <a:rPr lang="en-GB" sz="1100"/>
                        <a:t>  </a:t>
                      </a:r>
                      <a:r>
                        <a:rPr lang="en-GB" sz="1100"/>
                        <a:t> </a:t>
                      </a:r>
                      <a:r>
                        <a:rPr lang="en-GB" sz="1100">
                          <a:solidFill>
                            <a:schemeClr val="dk1"/>
                          </a:solidFill>
                        </a:rPr>
                        <a:t>5.7869e+05</a:t>
                      </a:r>
                      <a:r>
                        <a:rPr lang="en-GB" sz="1100"/>
                        <a:t>   </a:t>
                      </a:r>
                      <a:r>
                        <a:rPr lang="en-GB" sz="1100">
                          <a:solidFill>
                            <a:srgbClr val="FF0000"/>
                          </a:solidFill>
                        </a:rPr>
                        <a:t>3.1607e+06</a:t>
                      </a:r>
                      <a:endParaRPr sz="1100">
                        <a:solidFill>
                          <a:srgbClr val="FF0000"/>
                        </a:solidFill>
                      </a:endParaRPr>
                    </a:p>
                  </a:txBody>
                  <a:tcPr marT="91425" marB="91425" marR="91425" marL="91425"/>
                </a:tc>
              </a:tr>
              <a:tr h="712650">
                <a:tc>
                  <a:txBody>
                    <a:bodyPr/>
                    <a:lstStyle/>
                    <a:p>
                      <a:pPr indent="0" lvl="0" marL="0" rtl="0" algn="l">
                        <a:spcBef>
                          <a:spcPts val="0"/>
                        </a:spcBef>
                        <a:spcAft>
                          <a:spcPts val="0"/>
                        </a:spcAft>
                        <a:buNone/>
                      </a:pPr>
                      <a:r>
                        <a:rPr lang="en-GB" sz="1300">
                          <a:latin typeface="Maven Pro"/>
                          <a:ea typeface="Maven Pro"/>
                          <a:cs typeface="Maven Pro"/>
                          <a:sym typeface="Maven Pro"/>
                        </a:rPr>
                        <a:t>Strip d</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1.3940e+06</a:t>
                      </a:r>
                      <a:r>
                        <a:rPr lang="en-GB" sz="1100"/>
                        <a:t>  </a:t>
                      </a:r>
                      <a:endParaRPr sz="1100"/>
                    </a:p>
                    <a:p>
                      <a:pPr indent="0" lvl="0" marL="0" rtl="0" algn="l">
                        <a:spcBef>
                          <a:spcPts val="0"/>
                        </a:spcBef>
                        <a:spcAft>
                          <a:spcPts val="0"/>
                        </a:spcAft>
                        <a:buNone/>
                      </a:pPr>
                      <a:r>
                        <a:rPr lang="en-GB" sz="1100">
                          <a:solidFill>
                            <a:schemeClr val="dk1"/>
                          </a:solidFill>
                        </a:rPr>
                        <a:t>0   </a:t>
                      </a:r>
                      <a:endParaRPr sz="1100">
                        <a:solidFill>
                          <a:schemeClr val="dk1"/>
                        </a:solidFill>
                      </a:endParaRPr>
                    </a:p>
                    <a:p>
                      <a:pPr indent="0" lvl="0" marL="0" rtl="0" algn="l">
                        <a:spcBef>
                          <a:spcPts val="0"/>
                        </a:spcBef>
                        <a:spcAft>
                          <a:spcPts val="0"/>
                        </a:spcAft>
                        <a:buNone/>
                      </a:pPr>
                      <a:r>
                        <a:rPr lang="en-GB" sz="1100">
                          <a:solidFill>
                            <a:srgbClr val="FF0000"/>
                          </a:solidFill>
                        </a:rPr>
                        <a:t>4.1942e+06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4.3648e+05</a:t>
                      </a:r>
                      <a:r>
                        <a:rPr lang="en-GB" sz="1100"/>
                        <a:t>  </a:t>
                      </a:r>
                      <a:r>
                        <a:rPr lang="en-GB" sz="1100"/>
                        <a:t> </a:t>
                      </a:r>
                      <a:r>
                        <a:rPr lang="en-GB" sz="1100">
                          <a:solidFill>
                            <a:schemeClr val="dk1"/>
                          </a:solidFill>
                        </a:rPr>
                        <a:t>8.7492e+04</a:t>
                      </a:r>
                      <a:r>
                        <a:rPr lang="en-GB" sz="1100">
                          <a:solidFill>
                            <a:schemeClr val="dk1"/>
                          </a:solidFill>
                        </a:rPr>
                        <a:t>  </a:t>
                      </a:r>
                      <a:r>
                        <a:rPr lang="en-GB" sz="1100"/>
                        <a:t> </a:t>
                      </a:r>
                      <a:r>
                        <a:rPr lang="en-GB" sz="1100"/>
                        <a:t> </a:t>
                      </a:r>
                      <a:r>
                        <a:rPr lang="en-GB" sz="1100">
                          <a:solidFill>
                            <a:srgbClr val="FF0000"/>
                          </a:solidFill>
                        </a:rPr>
                        <a:t>1.1867e+06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6.2234e+06</a:t>
                      </a:r>
                      <a:r>
                        <a:rPr lang="en-GB" sz="1100"/>
                        <a:t>     </a:t>
                      </a:r>
                      <a:r>
                        <a:rPr lang="en-GB" sz="1100"/>
                        <a:t> </a:t>
                      </a:r>
                      <a:r>
                        <a:rPr lang="en-GB" sz="1100">
                          <a:solidFill>
                            <a:schemeClr val="dk1"/>
                          </a:solidFill>
                        </a:rPr>
                        <a:t>1.7358e+05</a:t>
                      </a:r>
                      <a:r>
                        <a:rPr lang="en-GB" sz="1100"/>
                        <a:t>  </a:t>
                      </a:r>
                      <a:endParaRPr sz="1100"/>
                    </a:p>
                    <a:p>
                      <a:pPr indent="0" lvl="0" marL="0" rtl="0" algn="l">
                        <a:spcBef>
                          <a:spcPts val="0"/>
                        </a:spcBef>
                        <a:spcAft>
                          <a:spcPts val="0"/>
                        </a:spcAft>
                        <a:buNone/>
                      </a:pPr>
                      <a:r>
                        <a:rPr lang="en-GB" sz="1100">
                          <a:solidFill>
                            <a:srgbClr val="FF0000"/>
                          </a:solidFill>
                        </a:rPr>
                        <a:t>6.3472e+05</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3.1550e+04</a:t>
                      </a:r>
                      <a:r>
                        <a:rPr lang="en-GB" sz="1100"/>
                        <a:t> </a:t>
                      </a:r>
                      <a:endParaRPr sz="1100"/>
                    </a:p>
                    <a:p>
                      <a:pPr indent="0" lvl="0" marL="0" rtl="0" algn="l">
                        <a:spcBef>
                          <a:spcPts val="0"/>
                        </a:spcBef>
                        <a:spcAft>
                          <a:spcPts val="0"/>
                        </a:spcAft>
                        <a:buNone/>
                      </a:pPr>
                      <a:r>
                        <a:rPr lang="en-GB" sz="1100">
                          <a:solidFill>
                            <a:schemeClr val="dk1"/>
                          </a:solidFill>
                        </a:rPr>
                        <a:t>2.1684e+04</a:t>
                      </a:r>
                      <a:r>
                        <a:rPr lang="en-GB" sz="1100"/>
                        <a:t> </a:t>
                      </a:r>
                      <a:r>
                        <a:rPr lang="en-GB" sz="1100">
                          <a:solidFill>
                            <a:srgbClr val="FF0000"/>
                          </a:solidFill>
                        </a:rPr>
                        <a:t>1.1314e+05</a:t>
                      </a:r>
                      <a:endParaRPr sz="1100">
                        <a:solidFill>
                          <a:srgbClr val="FF0000"/>
                        </a:solidFill>
                      </a:endParaRPr>
                    </a:p>
                  </a:txBody>
                  <a:tcPr marT="91425" marB="91425" marR="91425" marL="91425"/>
                </a:tc>
              </a:tr>
              <a:tr h="736650">
                <a:tc>
                  <a:txBody>
                    <a:bodyPr/>
                    <a:lstStyle/>
                    <a:p>
                      <a:pPr indent="0" lvl="0" marL="0" rtl="0" algn="l">
                        <a:spcBef>
                          <a:spcPts val="0"/>
                        </a:spcBef>
                        <a:spcAft>
                          <a:spcPts val="0"/>
                        </a:spcAft>
                        <a:buNone/>
                      </a:pPr>
                      <a:r>
                        <a:rPr lang="en-GB" sz="1300">
                          <a:latin typeface="Maven Pro"/>
                          <a:ea typeface="Maven Pro"/>
                          <a:cs typeface="Maven Pro"/>
                          <a:sym typeface="Maven Pro"/>
                        </a:rPr>
                        <a:t>Strip e</a:t>
                      </a:r>
                      <a:endParaRPr sz="1300">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sz="1100"/>
                        <a:t>8.8266e+06</a:t>
                      </a:r>
                      <a:endParaRPr sz="1100"/>
                    </a:p>
                    <a:p>
                      <a:pPr indent="0" lvl="0" marL="0" rtl="0" algn="l">
                        <a:spcBef>
                          <a:spcPts val="0"/>
                        </a:spcBef>
                        <a:spcAft>
                          <a:spcPts val="0"/>
                        </a:spcAft>
                        <a:buNone/>
                      </a:pPr>
                      <a:r>
                        <a:rPr lang="en-GB" sz="1100">
                          <a:solidFill>
                            <a:schemeClr val="dk1"/>
                          </a:solidFill>
                        </a:rPr>
                        <a:t>0</a:t>
                      </a:r>
                      <a:endParaRPr sz="1100">
                        <a:solidFill>
                          <a:schemeClr val="dk1"/>
                        </a:solidFill>
                      </a:endParaRPr>
                    </a:p>
                    <a:p>
                      <a:pPr indent="0" lvl="0" marL="0" rtl="0" algn="l">
                        <a:spcBef>
                          <a:spcPts val="0"/>
                        </a:spcBef>
                        <a:spcAft>
                          <a:spcPts val="0"/>
                        </a:spcAft>
                        <a:buNone/>
                      </a:pPr>
                      <a:r>
                        <a:rPr lang="en-GB" sz="1100">
                          <a:solidFill>
                            <a:srgbClr val="FF0000"/>
                          </a:solidFill>
                        </a:rPr>
                        <a:t>2.6556e+07</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1.2872e+06</a:t>
                      </a:r>
                      <a:endParaRPr sz="1100"/>
                    </a:p>
                    <a:p>
                      <a:pPr indent="0" lvl="0" marL="0" rtl="0" algn="l">
                        <a:spcBef>
                          <a:spcPts val="0"/>
                        </a:spcBef>
                        <a:spcAft>
                          <a:spcPts val="0"/>
                        </a:spcAft>
                        <a:buNone/>
                      </a:pPr>
                      <a:r>
                        <a:rPr lang="en-GB" sz="1100">
                          <a:solidFill>
                            <a:schemeClr val="dk1"/>
                          </a:solidFill>
                        </a:rPr>
                        <a:t>6.9187e+05 </a:t>
                      </a:r>
                      <a:endParaRPr sz="1100">
                        <a:solidFill>
                          <a:schemeClr val="dk1"/>
                        </a:solidFill>
                      </a:endParaRPr>
                    </a:p>
                    <a:p>
                      <a:pPr indent="0" lvl="0" marL="0" rtl="0" algn="l">
                        <a:spcBef>
                          <a:spcPts val="0"/>
                        </a:spcBef>
                        <a:spcAft>
                          <a:spcPts val="0"/>
                        </a:spcAft>
                        <a:buNone/>
                      </a:pPr>
                      <a:r>
                        <a:rPr lang="en-GB" sz="1100">
                          <a:solidFill>
                            <a:srgbClr val="FF0000"/>
                          </a:solidFill>
                        </a:rPr>
                        <a:t>2.8647e+06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4.4835e+06</a:t>
                      </a:r>
                      <a:endParaRPr sz="1100"/>
                    </a:p>
                    <a:p>
                      <a:pPr indent="0" lvl="0" marL="0" rtl="0" algn="l">
                        <a:spcBef>
                          <a:spcPts val="0"/>
                        </a:spcBef>
                        <a:spcAft>
                          <a:spcPts val="0"/>
                        </a:spcAft>
                        <a:buNone/>
                      </a:pPr>
                      <a:r>
                        <a:rPr lang="en-GB" sz="1100">
                          <a:solidFill>
                            <a:schemeClr val="dk1"/>
                          </a:solidFill>
                        </a:rPr>
                        <a:t>4.9155e+06</a:t>
                      </a:r>
                      <a:endParaRPr sz="1100">
                        <a:solidFill>
                          <a:schemeClr val="dk1"/>
                        </a:solidFill>
                      </a:endParaRPr>
                    </a:p>
                    <a:p>
                      <a:pPr indent="0" lvl="0" marL="0" rtl="0" algn="l">
                        <a:spcBef>
                          <a:spcPts val="0"/>
                        </a:spcBef>
                        <a:spcAft>
                          <a:spcPts val="0"/>
                        </a:spcAft>
                        <a:buNone/>
                      </a:pPr>
                      <a:r>
                        <a:rPr lang="en-GB" sz="1100">
                          <a:solidFill>
                            <a:srgbClr val="FF0000"/>
                          </a:solidFill>
                        </a:rPr>
                        <a:t>5.8999e+06</a:t>
                      </a:r>
                      <a:endParaRPr sz="1100">
                        <a:solidFill>
                          <a:srgbClr val="FF0000"/>
                        </a:solidFill>
                      </a:endParaRPr>
                    </a:p>
                  </a:txBody>
                  <a:tcPr marT="91425" marB="91425" marR="91425" marL="91425"/>
                </a:tc>
                <a:tc>
                  <a:txBody>
                    <a:bodyPr/>
                    <a:lstStyle/>
                    <a:p>
                      <a:pPr indent="0" lvl="0" marL="0" rtl="0" algn="l">
                        <a:spcBef>
                          <a:spcPts val="0"/>
                        </a:spcBef>
                        <a:spcAft>
                          <a:spcPts val="0"/>
                        </a:spcAft>
                        <a:buNone/>
                      </a:pPr>
                      <a:r>
                        <a:rPr lang="en-GB" sz="1100"/>
                        <a:t>4.6193e+05</a:t>
                      </a:r>
                      <a:endParaRPr sz="1100"/>
                    </a:p>
                    <a:p>
                      <a:pPr indent="0" lvl="0" marL="0" rtl="0" algn="l">
                        <a:spcBef>
                          <a:spcPts val="0"/>
                        </a:spcBef>
                        <a:spcAft>
                          <a:spcPts val="0"/>
                        </a:spcAft>
                        <a:buNone/>
                      </a:pPr>
                      <a:r>
                        <a:rPr lang="en-GB" sz="1100">
                          <a:solidFill>
                            <a:schemeClr val="dk1"/>
                          </a:solidFill>
                        </a:rPr>
                        <a:t>1.9509e+05 </a:t>
                      </a:r>
                      <a:endParaRPr sz="1100">
                        <a:solidFill>
                          <a:schemeClr val="dk1"/>
                        </a:solidFill>
                      </a:endParaRPr>
                    </a:p>
                    <a:p>
                      <a:pPr indent="0" lvl="0" marL="0" rtl="0" algn="l">
                        <a:spcBef>
                          <a:spcPts val="0"/>
                        </a:spcBef>
                        <a:spcAft>
                          <a:spcPts val="0"/>
                        </a:spcAft>
                        <a:buNone/>
                      </a:pPr>
                      <a:r>
                        <a:rPr lang="en-GB" sz="1100">
                          <a:solidFill>
                            <a:srgbClr val="FF0000"/>
                          </a:solidFill>
                        </a:rPr>
                        <a:t>1.5944e+06 </a:t>
                      </a:r>
                      <a:endParaRPr sz="1100">
                        <a:solidFill>
                          <a:srgbClr val="FF0000"/>
                        </a:solidFill>
                      </a:endParaRPr>
                    </a:p>
                  </a:txBody>
                  <a:tcPr marT="91425" marB="91425" marR="91425" marL="91425"/>
                </a:tc>
              </a:tr>
            </a:tbl>
          </a:graphicData>
        </a:graphic>
      </p:graphicFrame>
      <p:sp>
        <p:nvSpPr>
          <p:cNvPr id="460" name="Google Shape;460;p34"/>
          <p:cNvSpPr txBox="1"/>
          <p:nvPr/>
        </p:nvSpPr>
        <p:spPr>
          <a:xfrm>
            <a:off x="1145225" y="622800"/>
            <a:ext cx="336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Από το μέσο τετραγωνικό σφάλμα ανά σετ ηλεκτροδίων, φαίνεται ότι η μέθοδος sICA λειτουργεί ικανοποιητικά μόνο για τα δύο μπροστινά σετ.</a:t>
            </a:r>
            <a:endParaRPr>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
        <p:nvSpPr>
          <p:cNvPr id="461" name="Google Shape;461;p34"/>
          <p:cNvSpPr txBox="1"/>
          <p:nvPr/>
        </p:nvSpPr>
        <p:spPr>
          <a:xfrm>
            <a:off x="261200" y="0"/>
            <a:ext cx="8890500" cy="622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sz="2800">
                <a:solidFill>
                  <a:schemeClr val="dk2"/>
                </a:solidFill>
                <a:latin typeface="Maven Pro"/>
                <a:ea typeface="Maven Pro"/>
                <a:cs typeface="Maven Pro"/>
                <a:sym typeface="Maven Pro"/>
              </a:rPr>
              <a:t>Πραγματικά δεδομένα </a:t>
            </a:r>
            <a:r>
              <a:rPr lang="en-GB" sz="2800">
                <a:solidFill>
                  <a:schemeClr val="dk2"/>
                </a:solidFill>
                <a:latin typeface="Maven Pro SemiBold"/>
                <a:ea typeface="Maven Pro SemiBold"/>
                <a:cs typeface="Maven Pro SemiBold"/>
                <a:sym typeface="Maven Pro SemiBold"/>
              </a:rPr>
              <a:t>EEG </a:t>
            </a:r>
            <a:r>
              <a:rPr b="1" lang="en-GB" sz="2800">
                <a:solidFill>
                  <a:schemeClr val="dk2"/>
                </a:solidFill>
                <a:latin typeface="Maven Pro"/>
                <a:ea typeface="Maven Pro"/>
                <a:cs typeface="Maven Pro"/>
                <a:sym typeface="Maven Pro"/>
              </a:rPr>
              <a:t>με προσομοιωτικό θόρυβο</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
        <p:nvSpPr>
          <p:cNvPr id="462" name="Google Shape;462;p34"/>
          <p:cNvSpPr txBox="1"/>
          <p:nvPr/>
        </p:nvSpPr>
        <p:spPr>
          <a:xfrm>
            <a:off x="4520650" y="4636850"/>
            <a:ext cx="463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Μέσο τετραγωνικό σφάλμα ανά σετ ηλεκτροδίων σε 5000 | </a:t>
            </a:r>
            <a:r>
              <a:rPr lang="en-GB" sz="1200">
                <a:solidFill>
                  <a:schemeClr val="dk1"/>
                </a:solidFill>
                <a:latin typeface="Nunito"/>
                <a:ea typeface="Nunito"/>
                <a:cs typeface="Nunito"/>
                <a:sym typeface="Nunito"/>
              </a:rPr>
              <a:t>1000 </a:t>
            </a:r>
            <a:r>
              <a:rPr lang="en-GB" sz="1200">
                <a:latin typeface="Nunito"/>
                <a:ea typeface="Nunito"/>
                <a:cs typeface="Nunito"/>
                <a:sym typeface="Nunito"/>
              </a:rPr>
              <a:t>| </a:t>
            </a:r>
            <a:r>
              <a:rPr lang="en-GB" sz="1200">
                <a:solidFill>
                  <a:srgbClr val="FF0000"/>
                </a:solidFill>
                <a:latin typeface="Nunito"/>
                <a:ea typeface="Nunito"/>
                <a:cs typeface="Nunito"/>
                <a:sym typeface="Nunito"/>
              </a:rPr>
              <a:t>850 </a:t>
            </a:r>
            <a:r>
              <a:rPr lang="en-GB" sz="1200">
                <a:latin typeface="Nunito"/>
                <a:ea typeface="Nunito"/>
                <a:cs typeface="Nunito"/>
                <a:sym typeface="Nunito"/>
              </a:rPr>
              <a:t>παρατηρήσεις</a:t>
            </a:r>
            <a:endParaRPr>
              <a:latin typeface="Nunito"/>
              <a:ea typeface="Nunito"/>
              <a:cs typeface="Nunito"/>
              <a:sym typeface="Nunito"/>
            </a:endParaRPr>
          </a:p>
        </p:txBody>
      </p:sp>
      <p:sp>
        <p:nvSpPr>
          <p:cNvPr id="463" name="Google Shape;463;p34"/>
          <p:cNvSpPr txBox="1"/>
          <p:nvPr/>
        </p:nvSpPr>
        <p:spPr>
          <a:xfrm>
            <a:off x="1145225" y="1707800"/>
            <a:ext cx="3257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a:ea typeface="Maven Pro"/>
                <a:cs typeface="Maven Pro"/>
                <a:sym typeface="Maven Pro"/>
              </a:rPr>
              <a:t>Μία σημαντική παρατήρηση είναι ότι το artifactual IC που υπολογίζεται από την ICA περιλαμβάνει και ένα σταθερό όρο - ενώ ο θόρυβος που προστέθηκε ήταν μηδενικός κατά περιόδους χωρίς spikes.</a:t>
            </a:r>
            <a:endParaRPr>
              <a:latin typeface="Maven Pro"/>
              <a:ea typeface="Maven Pro"/>
              <a:cs typeface="Maven Pro"/>
              <a:sym typeface="Maven Pro"/>
            </a:endParaRPr>
          </a:p>
          <a:p>
            <a:pPr indent="0" lvl="0" marL="0" rtl="0" algn="l">
              <a:spcBef>
                <a:spcPts val="0"/>
              </a:spcBef>
              <a:spcAft>
                <a:spcPts val="0"/>
              </a:spcAft>
              <a:buNone/>
            </a:pPr>
            <a:r>
              <a:rPr lang="en-GB">
                <a:latin typeface="Maven Pro"/>
                <a:ea typeface="Maven Pro"/>
                <a:cs typeface="Maven Pro"/>
                <a:sym typeface="Maven Pro"/>
              </a:rPr>
              <a:t>Αν και η αφαίρεση ενός σταθερού όρου δεν θα επηρέαζε την ανάλυση συνδεσιμότητας, μπορούμε να πετύχουμε χαμηλότερο μέσο τετραγωνικό σφάλμα αντικαθιστώντας το IC με το μέσο όρο του, αντί να το μηδενίσουμε.</a:t>
            </a:r>
            <a:endParaRPr>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67" name="Shape 467"/>
        <p:cNvGrpSpPr/>
        <p:nvPr/>
      </p:nvGrpSpPr>
      <p:grpSpPr>
        <a:xfrm>
          <a:off x="0" y="0"/>
          <a:ext cx="0" cy="0"/>
          <a:chOff x="0" y="0"/>
          <a:chExt cx="0" cy="0"/>
        </a:xfrm>
      </p:grpSpPr>
      <p:sp>
        <p:nvSpPr>
          <p:cNvPr id="468" name="Google Shape;468;p35"/>
          <p:cNvSpPr txBox="1"/>
          <p:nvPr>
            <p:ph type="title"/>
          </p:nvPr>
        </p:nvSpPr>
        <p:spPr>
          <a:xfrm>
            <a:off x="2109600" y="0"/>
            <a:ext cx="67911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Πραγματικά δεδομένα EEG</a:t>
            </a:r>
            <a:endParaRPr/>
          </a:p>
        </p:txBody>
      </p:sp>
      <p:pic>
        <p:nvPicPr>
          <p:cNvPr id="469" name="Google Shape;469;p35"/>
          <p:cNvPicPr preferRelativeResize="0"/>
          <p:nvPr/>
        </p:nvPicPr>
        <p:blipFill rotWithShape="1">
          <a:blip r:embed="rId3">
            <a:alphaModFix/>
          </a:blip>
          <a:srcRect b="16127" l="17894" r="13201" t="12637"/>
          <a:stretch/>
        </p:blipFill>
        <p:spPr>
          <a:xfrm>
            <a:off x="1303787" y="546675"/>
            <a:ext cx="2674375" cy="2073825"/>
          </a:xfrm>
          <a:prstGeom prst="rect">
            <a:avLst/>
          </a:prstGeom>
          <a:noFill/>
          <a:ln>
            <a:noFill/>
          </a:ln>
        </p:spPr>
      </p:pic>
      <p:pic>
        <p:nvPicPr>
          <p:cNvPr id="470" name="Google Shape;470;p35"/>
          <p:cNvPicPr preferRelativeResize="0"/>
          <p:nvPr/>
        </p:nvPicPr>
        <p:blipFill>
          <a:blip r:embed="rId4">
            <a:alphaModFix/>
          </a:blip>
          <a:stretch>
            <a:fillRect/>
          </a:stretch>
        </p:blipFill>
        <p:spPr>
          <a:xfrm>
            <a:off x="4351051" y="546675"/>
            <a:ext cx="2765100" cy="2073825"/>
          </a:xfrm>
          <a:prstGeom prst="rect">
            <a:avLst/>
          </a:prstGeom>
          <a:noFill/>
          <a:ln>
            <a:noFill/>
          </a:ln>
        </p:spPr>
      </p:pic>
      <p:sp>
        <p:nvSpPr>
          <p:cNvPr id="471" name="Google Shape;471;p35"/>
          <p:cNvSpPr txBox="1"/>
          <p:nvPr/>
        </p:nvSpPr>
        <p:spPr>
          <a:xfrm>
            <a:off x="1303763" y="2501450"/>
            <a:ext cx="310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Δίκτυο rCGCI, επίπεδο ηλεκτροδίων: θορυβώδη δεδομένα</a:t>
            </a:r>
            <a:endParaRPr sz="1200">
              <a:latin typeface="Nunito"/>
              <a:ea typeface="Nunito"/>
              <a:cs typeface="Nunito"/>
              <a:sym typeface="Nunito"/>
            </a:endParaRPr>
          </a:p>
        </p:txBody>
      </p:sp>
      <p:sp>
        <p:nvSpPr>
          <p:cNvPr id="472" name="Google Shape;472;p35"/>
          <p:cNvSpPr txBox="1"/>
          <p:nvPr/>
        </p:nvSpPr>
        <p:spPr>
          <a:xfrm>
            <a:off x="4277950" y="2501438"/>
            <a:ext cx="320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Δίκτυο rCGCI, επίπεδο περιοχών: θορυβώδη δεδομένα</a:t>
            </a:r>
            <a:endParaRPr sz="1200">
              <a:latin typeface="Nunito"/>
              <a:ea typeface="Nunito"/>
              <a:cs typeface="Nunito"/>
              <a:sym typeface="Nunito"/>
            </a:endParaRPr>
          </a:p>
        </p:txBody>
      </p:sp>
      <p:pic>
        <p:nvPicPr>
          <p:cNvPr id="473" name="Google Shape;473;p35"/>
          <p:cNvPicPr preferRelativeResize="0"/>
          <p:nvPr/>
        </p:nvPicPr>
        <p:blipFill rotWithShape="1">
          <a:blip r:embed="rId5">
            <a:alphaModFix/>
          </a:blip>
          <a:srcRect b="16647" l="18283" r="13006" t="12840"/>
          <a:stretch/>
        </p:blipFill>
        <p:spPr>
          <a:xfrm>
            <a:off x="1222613" y="3000730"/>
            <a:ext cx="2836699" cy="2183470"/>
          </a:xfrm>
          <a:prstGeom prst="rect">
            <a:avLst/>
          </a:prstGeom>
          <a:noFill/>
          <a:ln>
            <a:noFill/>
          </a:ln>
        </p:spPr>
      </p:pic>
      <p:sp>
        <p:nvSpPr>
          <p:cNvPr id="474" name="Google Shape;474;p35"/>
          <p:cNvSpPr txBox="1"/>
          <p:nvPr/>
        </p:nvSpPr>
        <p:spPr>
          <a:xfrm>
            <a:off x="1222175" y="5049000"/>
            <a:ext cx="326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Δίκτυο rCGCI, επίπεδο ηλεκτροδίων: καθαρισμός με ICA</a:t>
            </a:r>
            <a:endParaRPr sz="1200">
              <a:latin typeface="Nunito"/>
              <a:ea typeface="Nunito"/>
              <a:cs typeface="Nunito"/>
              <a:sym typeface="Nunito"/>
            </a:endParaRPr>
          </a:p>
        </p:txBody>
      </p:sp>
      <p:sp>
        <p:nvSpPr>
          <p:cNvPr id="475" name="Google Shape;475;p35"/>
          <p:cNvSpPr txBox="1"/>
          <p:nvPr/>
        </p:nvSpPr>
        <p:spPr>
          <a:xfrm>
            <a:off x="4322100" y="5049000"/>
            <a:ext cx="326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Διαφοροποιήσεις δικτύου rCGCI, επίπεδο περιοχών: καθαρισμός με ICA</a:t>
            </a:r>
            <a:endParaRPr sz="1200">
              <a:latin typeface="Nunito"/>
              <a:ea typeface="Nunito"/>
              <a:cs typeface="Nunito"/>
              <a:sym typeface="Nunito"/>
            </a:endParaRPr>
          </a:p>
        </p:txBody>
      </p:sp>
      <p:pic>
        <p:nvPicPr>
          <p:cNvPr id="476" name="Google Shape;476;p35"/>
          <p:cNvPicPr preferRelativeResize="0"/>
          <p:nvPr/>
        </p:nvPicPr>
        <p:blipFill>
          <a:blip r:embed="rId6">
            <a:alphaModFix/>
          </a:blip>
          <a:stretch>
            <a:fillRect/>
          </a:stretch>
        </p:blipFill>
        <p:spPr>
          <a:xfrm>
            <a:off x="4351055" y="3000725"/>
            <a:ext cx="2911280" cy="2183475"/>
          </a:xfrm>
          <a:prstGeom prst="rect">
            <a:avLst/>
          </a:prstGeom>
          <a:noFill/>
          <a:ln>
            <a:noFill/>
          </a:ln>
        </p:spPr>
      </p:pic>
      <p:sp>
        <p:nvSpPr>
          <p:cNvPr id="477" name="Google Shape;477;p35"/>
          <p:cNvSpPr txBox="1"/>
          <p:nvPr/>
        </p:nvSpPr>
        <p:spPr>
          <a:xfrm>
            <a:off x="7383725" y="582650"/>
            <a:ext cx="1760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Για την ευκολότερη κατανόηση δίνονται οι διαφοροποιήσεις σε σχέση με το δίκτυο στα θορυβώδη δεδομένα αντί για τα δίκτυα που προκύπτουν από τον καθαρισμό</a:t>
            </a:r>
            <a:endParaRPr sz="1300">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81" name="Shape 481"/>
        <p:cNvGrpSpPr/>
        <p:nvPr/>
      </p:nvGrpSpPr>
      <p:grpSpPr>
        <a:xfrm>
          <a:off x="0" y="0"/>
          <a:ext cx="0" cy="0"/>
          <a:chOff x="0" y="0"/>
          <a:chExt cx="0" cy="0"/>
        </a:xfrm>
      </p:grpSpPr>
      <p:sp>
        <p:nvSpPr>
          <p:cNvPr id="482" name="Google Shape;482;p36"/>
          <p:cNvSpPr txBox="1"/>
          <p:nvPr>
            <p:ph type="title"/>
          </p:nvPr>
        </p:nvSpPr>
        <p:spPr>
          <a:xfrm>
            <a:off x="1948950" y="0"/>
            <a:ext cx="6007500" cy="67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Πραγματικά δεδομένα EEG</a:t>
            </a:r>
            <a:endParaRPr/>
          </a:p>
        </p:txBody>
      </p:sp>
      <p:pic>
        <p:nvPicPr>
          <p:cNvPr id="483" name="Google Shape;483;p36"/>
          <p:cNvPicPr preferRelativeResize="0"/>
          <p:nvPr/>
        </p:nvPicPr>
        <p:blipFill rotWithShape="1">
          <a:blip r:embed="rId3">
            <a:alphaModFix/>
          </a:blip>
          <a:srcRect b="15228" l="19552" r="14120" t="12631"/>
          <a:stretch/>
        </p:blipFill>
        <p:spPr>
          <a:xfrm>
            <a:off x="1303800" y="572625"/>
            <a:ext cx="2533725" cy="2066825"/>
          </a:xfrm>
          <a:prstGeom prst="rect">
            <a:avLst/>
          </a:prstGeom>
          <a:noFill/>
          <a:ln>
            <a:noFill/>
          </a:ln>
        </p:spPr>
      </p:pic>
      <p:sp>
        <p:nvSpPr>
          <p:cNvPr id="484" name="Google Shape;484;p36"/>
          <p:cNvSpPr txBox="1"/>
          <p:nvPr/>
        </p:nvSpPr>
        <p:spPr>
          <a:xfrm>
            <a:off x="1286275" y="2571750"/>
            <a:ext cx="335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Δίκτυο rCGCI, επίπεδο ηλεκτροδίων: καθαρισμός με sICA </a:t>
            </a:r>
            <a:endParaRPr sz="1200">
              <a:latin typeface="Nunito"/>
              <a:ea typeface="Nunito"/>
              <a:cs typeface="Nunito"/>
              <a:sym typeface="Nunito"/>
            </a:endParaRPr>
          </a:p>
        </p:txBody>
      </p:sp>
      <p:pic>
        <p:nvPicPr>
          <p:cNvPr id="485" name="Google Shape;485;p36"/>
          <p:cNvPicPr preferRelativeResize="0"/>
          <p:nvPr/>
        </p:nvPicPr>
        <p:blipFill rotWithShape="1">
          <a:blip r:embed="rId4">
            <a:alphaModFix/>
          </a:blip>
          <a:srcRect b="15915" l="17298" r="13256" t="12395"/>
          <a:stretch/>
        </p:blipFill>
        <p:spPr>
          <a:xfrm>
            <a:off x="1303800" y="3003750"/>
            <a:ext cx="2533725" cy="1961895"/>
          </a:xfrm>
          <a:prstGeom prst="rect">
            <a:avLst/>
          </a:prstGeom>
          <a:noFill/>
          <a:ln>
            <a:noFill/>
          </a:ln>
        </p:spPr>
      </p:pic>
      <p:sp>
        <p:nvSpPr>
          <p:cNvPr id="486" name="Google Shape;486;p36"/>
          <p:cNvSpPr txBox="1"/>
          <p:nvPr/>
        </p:nvSpPr>
        <p:spPr>
          <a:xfrm>
            <a:off x="1060225" y="4892350"/>
            <a:ext cx="376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Δίκτυο rCGCI, επίπεδο ηλεκτροδίων: καθαρισμός με NMA</a:t>
            </a:r>
            <a:endParaRPr sz="1200">
              <a:latin typeface="Nunito"/>
              <a:ea typeface="Nunito"/>
              <a:cs typeface="Nunito"/>
              <a:sym typeface="Nunito"/>
            </a:endParaRPr>
          </a:p>
        </p:txBody>
      </p:sp>
      <p:pic>
        <p:nvPicPr>
          <p:cNvPr id="487" name="Google Shape;487;p36"/>
          <p:cNvPicPr preferRelativeResize="0"/>
          <p:nvPr/>
        </p:nvPicPr>
        <p:blipFill>
          <a:blip r:embed="rId5">
            <a:alphaModFix/>
          </a:blip>
          <a:stretch>
            <a:fillRect/>
          </a:stretch>
        </p:blipFill>
        <p:spPr>
          <a:xfrm>
            <a:off x="4874425" y="572625"/>
            <a:ext cx="2755760" cy="2066824"/>
          </a:xfrm>
          <a:prstGeom prst="rect">
            <a:avLst/>
          </a:prstGeom>
          <a:noFill/>
          <a:ln>
            <a:noFill/>
          </a:ln>
        </p:spPr>
      </p:pic>
      <p:sp>
        <p:nvSpPr>
          <p:cNvPr id="488" name="Google Shape;488;p36"/>
          <p:cNvSpPr txBox="1"/>
          <p:nvPr/>
        </p:nvSpPr>
        <p:spPr>
          <a:xfrm>
            <a:off x="4641200" y="2571750"/>
            <a:ext cx="387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Διαφοροποιήσεις δικτύου rCGCI, επίπεδο περιοχών: καθαρισμός με sICA</a:t>
            </a:r>
            <a:endParaRPr sz="1200">
              <a:latin typeface="Nunito"/>
              <a:ea typeface="Nunito"/>
              <a:cs typeface="Nunito"/>
              <a:sym typeface="Nunito"/>
            </a:endParaRPr>
          </a:p>
        </p:txBody>
      </p:sp>
      <p:pic>
        <p:nvPicPr>
          <p:cNvPr id="489" name="Google Shape;489;p36"/>
          <p:cNvPicPr preferRelativeResize="0"/>
          <p:nvPr/>
        </p:nvPicPr>
        <p:blipFill>
          <a:blip r:embed="rId6">
            <a:alphaModFix/>
          </a:blip>
          <a:stretch>
            <a:fillRect/>
          </a:stretch>
        </p:blipFill>
        <p:spPr>
          <a:xfrm>
            <a:off x="4914625" y="3076699"/>
            <a:ext cx="2755750" cy="1961899"/>
          </a:xfrm>
          <a:prstGeom prst="rect">
            <a:avLst/>
          </a:prstGeom>
          <a:noFill/>
          <a:ln>
            <a:noFill/>
          </a:ln>
        </p:spPr>
      </p:pic>
      <p:sp>
        <p:nvSpPr>
          <p:cNvPr id="490" name="Google Shape;490;p36"/>
          <p:cNvSpPr txBox="1"/>
          <p:nvPr/>
        </p:nvSpPr>
        <p:spPr>
          <a:xfrm>
            <a:off x="4827050" y="4892350"/>
            <a:ext cx="350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Διαφοροποιήσεις δικτύου rCGCI, επίπεδο περιοχών: καθαρισμός με NMA</a:t>
            </a:r>
            <a:endParaRPr sz="1200">
              <a:latin typeface="Nunito"/>
              <a:ea typeface="Nunito"/>
              <a:cs typeface="Nunito"/>
              <a:sym typeface="Nunito"/>
            </a:endParaRPr>
          </a:p>
        </p:txBody>
      </p:sp>
      <p:sp>
        <p:nvSpPr>
          <p:cNvPr id="491" name="Google Shape;491;p36"/>
          <p:cNvSpPr txBox="1"/>
          <p:nvPr/>
        </p:nvSpPr>
        <p:spPr>
          <a:xfrm>
            <a:off x="7815700" y="602750"/>
            <a:ext cx="132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Η μέθοδος sICA προκαλεί τις περισσότερες διαφοροποιήσεις.</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95" name="Shape 495"/>
        <p:cNvGrpSpPr/>
        <p:nvPr/>
      </p:nvGrpSpPr>
      <p:grpSpPr>
        <a:xfrm>
          <a:off x="0" y="0"/>
          <a:ext cx="0" cy="0"/>
          <a:chOff x="0" y="0"/>
          <a:chExt cx="0" cy="0"/>
        </a:xfrm>
      </p:grpSpPr>
      <p:sp>
        <p:nvSpPr>
          <p:cNvPr id="496" name="Google Shape;496;p37"/>
          <p:cNvSpPr txBox="1"/>
          <p:nvPr>
            <p:ph type="title"/>
          </p:nvPr>
        </p:nvSpPr>
        <p:spPr>
          <a:xfrm>
            <a:off x="2366700" y="0"/>
            <a:ext cx="49047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Πραγματικά δεδομένα EEG</a:t>
            </a:r>
            <a:endParaRPr/>
          </a:p>
        </p:txBody>
      </p:sp>
      <p:pic>
        <p:nvPicPr>
          <p:cNvPr id="497" name="Google Shape;497;p37"/>
          <p:cNvPicPr preferRelativeResize="0"/>
          <p:nvPr/>
        </p:nvPicPr>
        <p:blipFill>
          <a:blip r:embed="rId3">
            <a:alphaModFix/>
          </a:blip>
          <a:stretch>
            <a:fillRect/>
          </a:stretch>
        </p:blipFill>
        <p:spPr>
          <a:xfrm>
            <a:off x="1263592" y="707382"/>
            <a:ext cx="3896333" cy="2922250"/>
          </a:xfrm>
          <a:prstGeom prst="rect">
            <a:avLst/>
          </a:prstGeom>
          <a:noFill/>
          <a:ln>
            <a:noFill/>
          </a:ln>
        </p:spPr>
      </p:pic>
      <p:pic>
        <p:nvPicPr>
          <p:cNvPr id="498" name="Google Shape;498;p37"/>
          <p:cNvPicPr preferRelativeResize="0"/>
          <p:nvPr/>
        </p:nvPicPr>
        <p:blipFill>
          <a:blip r:embed="rId4">
            <a:alphaModFix/>
          </a:blip>
          <a:stretch>
            <a:fillRect/>
          </a:stretch>
        </p:blipFill>
        <p:spPr>
          <a:xfrm>
            <a:off x="4910500" y="707388"/>
            <a:ext cx="3896324" cy="2922237"/>
          </a:xfrm>
          <a:prstGeom prst="rect">
            <a:avLst/>
          </a:prstGeom>
          <a:noFill/>
          <a:ln>
            <a:noFill/>
          </a:ln>
        </p:spPr>
      </p:pic>
      <p:sp>
        <p:nvSpPr>
          <p:cNvPr id="499" name="Google Shape;499;p37"/>
          <p:cNvSpPr txBox="1"/>
          <p:nvPr/>
        </p:nvSpPr>
        <p:spPr>
          <a:xfrm>
            <a:off x="1426525" y="3576350"/>
            <a:ext cx="37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Ηλεκτρόδιο FC1, θορυβώδη δεδομένα</a:t>
            </a:r>
            <a:endParaRPr sz="1200">
              <a:latin typeface="Nunito"/>
              <a:ea typeface="Nunito"/>
              <a:cs typeface="Nunito"/>
              <a:sym typeface="Nunito"/>
            </a:endParaRPr>
          </a:p>
        </p:txBody>
      </p:sp>
      <p:sp>
        <p:nvSpPr>
          <p:cNvPr id="500" name="Google Shape;500;p37"/>
          <p:cNvSpPr txBox="1"/>
          <p:nvPr/>
        </p:nvSpPr>
        <p:spPr>
          <a:xfrm>
            <a:off x="5254000" y="3626575"/>
            <a:ext cx="34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Nunito"/>
                <a:ea typeface="Nunito"/>
                <a:cs typeface="Nunito"/>
                <a:sym typeface="Nunito"/>
              </a:rPr>
              <a:t>Ηλεκτρόδιο FC1, καθαρισμός με sICA</a:t>
            </a:r>
            <a:endParaRPr sz="1200">
              <a:latin typeface="Nunito"/>
              <a:ea typeface="Nunito"/>
              <a:cs typeface="Nunito"/>
              <a:sym typeface="Nunito"/>
            </a:endParaRPr>
          </a:p>
        </p:txBody>
      </p:sp>
      <p:sp>
        <p:nvSpPr>
          <p:cNvPr id="501" name="Google Shape;501;p37"/>
          <p:cNvSpPr txBox="1"/>
          <p:nvPr/>
        </p:nvSpPr>
        <p:spPr>
          <a:xfrm>
            <a:off x="1175375" y="4159000"/>
            <a:ext cx="757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Αν και τα καθαρά δεδομένα μας είναι άγνωστα, γίνεται προφανές ότι η μέθοδος sICA δε λειτουργεί σωστά. Αναφέρεται ότι το ηλεκτρόδιο FC1 ανήκει στο δεύτερο σετ ηλεκτροδίων.</a:t>
            </a:r>
            <a:endParaRPr sz="1300">
              <a:latin typeface="Maven Pro"/>
              <a:ea typeface="Maven Pro"/>
              <a:cs typeface="Maven Pro"/>
              <a:sym typeface="Maven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05" name="Shape 505"/>
        <p:cNvGrpSpPr/>
        <p:nvPr/>
      </p:nvGrpSpPr>
      <p:grpSpPr>
        <a:xfrm>
          <a:off x="0" y="0"/>
          <a:ext cx="0" cy="0"/>
          <a:chOff x="0" y="0"/>
          <a:chExt cx="0" cy="0"/>
        </a:xfrm>
      </p:grpSpPr>
      <p:sp>
        <p:nvSpPr>
          <p:cNvPr id="506" name="Google Shape;506;p38"/>
          <p:cNvSpPr txBox="1"/>
          <p:nvPr>
            <p:ph type="title"/>
          </p:nvPr>
        </p:nvSpPr>
        <p:spPr>
          <a:xfrm>
            <a:off x="2983650" y="0"/>
            <a:ext cx="3176700" cy="7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Συμπεράσματα</a:t>
            </a:r>
            <a:endParaRPr/>
          </a:p>
        </p:txBody>
      </p:sp>
      <p:sp>
        <p:nvSpPr>
          <p:cNvPr id="507" name="Google Shape;507;p38"/>
          <p:cNvSpPr txBox="1"/>
          <p:nvPr>
            <p:ph idx="1" type="body"/>
          </p:nvPr>
        </p:nvSpPr>
        <p:spPr>
          <a:xfrm>
            <a:off x="4731700" y="2329950"/>
            <a:ext cx="3602700" cy="93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Maven Pro"/>
                <a:ea typeface="Maven Pro"/>
                <a:cs typeface="Maven Pro"/>
                <a:sym typeface="Maven Pro"/>
              </a:rPr>
              <a:t>Η ανάλυση στο επίπεδο των 7 περιοχών ήταν ικανοποιητική ακόμη και πριν τον καθαρισμό των δεδομένων.</a:t>
            </a:r>
            <a:endParaRPr>
              <a:latin typeface="Maven Pro"/>
              <a:ea typeface="Maven Pro"/>
              <a:cs typeface="Maven Pro"/>
              <a:sym typeface="Maven Pro"/>
            </a:endParaRPr>
          </a:p>
        </p:txBody>
      </p:sp>
      <p:sp>
        <p:nvSpPr>
          <p:cNvPr id="508" name="Google Shape;508;p38"/>
          <p:cNvSpPr txBox="1"/>
          <p:nvPr/>
        </p:nvSpPr>
        <p:spPr>
          <a:xfrm>
            <a:off x="1225600" y="622850"/>
            <a:ext cx="35061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Maven Pro"/>
                <a:ea typeface="Maven Pro"/>
                <a:cs typeface="Maven Pro"/>
                <a:sym typeface="Maven Pro"/>
              </a:rPr>
              <a:t>Όλες οι μέθοδοι καθαρισμού οδηγούν σε σημαντικές διαφοροποιήσεις και σε περιόδους κατά τις οποίες δεν υπάρχει θόρυβος. Η μέθοδος wICA καταφέρνει να ελαττώσει αυτό το φαινόμενο, ωστόσο υπάρχουν περιθώρια βελτίωσης. </a:t>
            </a:r>
            <a:endParaRPr sz="1300">
              <a:solidFill>
                <a:schemeClr val="dk2"/>
              </a:solidFill>
              <a:latin typeface="Maven Pro"/>
              <a:ea typeface="Maven Pro"/>
              <a:cs typeface="Maven Pro"/>
              <a:sym typeface="Maven Pro"/>
            </a:endParaRPr>
          </a:p>
        </p:txBody>
      </p:sp>
      <p:sp>
        <p:nvSpPr>
          <p:cNvPr id="509" name="Google Shape;509;p38"/>
          <p:cNvSpPr txBox="1"/>
          <p:nvPr/>
        </p:nvSpPr>
        <p:spPr>
          <a:xfrm>
            <a:off x="4731700" y="622850"/>
            <a:ext cx="38979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Maven Pro"/>
                <a:ea typeface="Maven Pro"/>
                <a:cs typeface="Maven Pro"/>
                <a:sym typeface="Maven Pro"/>
              </a:rPr>
              <a:t>Η ανάλυση συνδεσιμότητας στο επίπεδο των ηλεκτροδίων επηρεάζεται υπέρμετρα και καμία από τις μεθόδους καθαρισμού δεν οδηγεί σε ικανοποιητικό sensitivity.</a:t>
            </a:r>
            <a:endParaRPr sz="1300">
              <a:solidFill>
                <a:schemeClr val="dk2"/>
              </a:solidFill>
              <a:latin typeface="Maven Pro"/>
              <a:ea typeface="Maven Pro"/>
              <a:cs typeface="Maven Pro"/>
              <a:sym typeface="Maven Pro"/>
            </a:endParaRPr>
          </a:p>
        </p:txBody>
      </p:sp>
      <p:sp>
        <p:nvSpPr>
          <p:cNvPr id="510" name="Google Shape;510;p38"/>
          <p:cNvSpPr txBox="1"/>
          <p:nvPr/>
        </p:nvSpPr>
        <p:spPr>
          <a:xfrm>
            <a:off x="1225600" y="2375100"/>
            <a:ext cx="35061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Maven Pro"/>
                <a:ea typeface="Maven Pro"/>
                <a:cs typeface="Maven Pro"/>
                <a:sym typeface="Maven Pro"/>
              </a:rPr>
              <a:t>Η μέθοδος sICA φαίνεται να λειτουργεί αξιόπιστα μόνο για το πρώτο σετ ηλεκτροδίων (πλησιέστερο στην πηγή του θορύβου).</a:t>
            </a:r>
            <a:endParaRPr sz="1300">
              <a:solidFill>
                <a:schemeClr val="dk2"/>
              </a:solidFill>
              <a:latin typeface="Maven Pro"/>
              <a:ea typeface="Maven Pro"/>
              <a:cs typeface="Maven Pro"/>
              <a:sym typeface="Maven Pro"/>
            </a:endParaRPr>
          </a:p>
        </p:txBody>
      </p:sp>
      <p:sp>
        <p:nvSpPr>
          <p:cNvPr id="511" name="Google Shape;511;p38"/>
          <p:cNvSpPr txBox="1"/>
          <p:nvPr/>
        </p:nvSpPr>
        <p:spPr>
          <a:xfrm>
            <a:off x="1225600" y="3437050"/>
            <a:ext cx="3425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Το ποσοστό θορύβου που καθαρίζεται από την ICA διαφέρει από ηλεκτρόδιο σε ηλεκτρόδιο, όπως φαίνεται από την κατανομή του localization error. Η πιο ευρεία κατανομή localization error είναι αυτή της ICA.</a:t>
            </a:r>
            <a:endParaRPr sz="1300">
              <a:latin typeface="Maven Pro"/>
              <a:ea typeface="Maven Pro"/>
              <a:cs typeface="Maven Pro"/>
              <a:sym typeface="Maven Pro"/>
            </a:endParaRPr>
          </a:p>
        </p:txBody>
      </p:sp>
      <p:sp>
        <p:nvSpPr>
          <p:cNvPr id="512" name="Google Shape;512;p38"/>
          <p:cNvSpPr txBox="1"/>
          <p:nvPr/>
        </p:nvSpPr>
        <p:spPr>
          <a:xfrm>
            <a:off x="4691500" y="3437050"/>
            <a:ext cx="378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Η μέθοδος NMA φαίνεται να είναι η πιο αποτελεσματική από τις 4 μεθόδους που δοκιμάστηκαν.</a:t>
            </a:r>
            <a:endParaRPr sz="1300">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16" name="Shape 516"/>
        <p:cNvGrpSpPr/>
        <p:nvPr/>
      </p:nvGrpSpPr>
      <p:grpSpPr>
        <a:xfrm>
          <a:off x="0" y="0"/>
          <a:ext cx="0" cy="0"/>
          <a:chOff x="0" y="0"/>
          <a:chExt cx="0" cy="0"/>
        </a:xfrm>
      </p:grpSpPr>
      <p:sp>
        <p:nvSpPr>
          <p:cNvPr id="517" name="Google Shape;517;p39"/>
          <p:cNvSpPr txBox="1"/>
          <p:nvPr>
            <p:ph type="title"/>
          </p:nvPr>
        </p:nvSpPr>
        <p:spPr>
          <a:xfrm>
            <a:off x="2923350" y="0"/>
            <a:ext cx="54750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Μελλοντική έρευνα</a:t>
            </a:r>
            <a:endParaRPr/>
          </a:p>
        </p:txBody>
      </p:sp>
      <p:sp>
        <p:nvSpPr>
          <p:cNvPr id="518" name="Google Shape;518;p39"/>
          <p:cNvSpPr txBox="1"/>
          <p:nvPr>
            <p:ph idx="1" type="body"/>
          </p:nvPr>
        </p:nvSpPr>
        <p:spPr>
          <a:xfrm>
            <a:off x="1313825" y="767700"/>
            <a:ext cx="7030500" cy="19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aven Pro"/>
                <a:ea typeface="Maven Pro"/>
                <a:cs typeface="Maven Pro"/>
                <a:sym typeface="Maven Pro"/>
              </a:rPr>
              <a:t>Μελλοντικές έρευνες θα μπορούσαν να επικεντρωθούν στα εξής σημεία:</a:t>
            </a:r>
            <a:endParaRPr>
              <a:latin typeface="Maven Pro"/>
              <a:ea typeface="Maven Pro"/>
              <a:cs typeface="Maven Pro"/>
              <a:sym typeface="Maven Pro"/>
            </a:endParaRPr>
          </a:p>
          <a:p>
            <a:pPr indent="-311150" lvl="0" marL="457200" rtl="0" algn="l">
              <a:spcBef>
                <a:spcPts val="1200"/>
              </a:spcBef>
              <a:spcAft>
                <a:spcPts val="0"/>
              </a:spcAft>
              <a:buSzPts val="1300"/>
              <a:buFont typeface="Maven Pro"/>
              <a:buChar char="●"/>
            </a:pPr>
            <a:r>
              <a:rPr lang="en-GB">
                <a:latin typeface="Maven Pro"/>
                <a:ea typeface="Maven Pro"/>
                <a:cs typeface="Maven Pro"/>
                <a:sym typeface="Maven Pro"/>
              </a:rPr>
              <a:t>Συνδυασμός μεθόδων καθαρισμού με κάποια μορφή windowing που θα απέτρεπε τις διαφοροποιήσεις σε περιόδους κατά τις οποίες δεν υπάρχει (εμφανής) θόρυβος</a:t>
            </a:r>
            <a:endParaRPr>
              <a:latin typeface="Maven Pro"/>
              <a:ea typeface="Maven Pro"/>
              <a:cs typeface="Maven Pro"/>
              <a:sym typeface="Maven Pro"/>
            </a:endParaRPr>
          </a:p>
          <a:p>
            <a:pPr indent="-311150" lvl="0" marL="457200" rtl="0" algn="l">
              <a:spcBef>
                <a:spcPts val="0"/>
              </a:spcBef>
              <a:spcAft>
                <a:spcPts val="0"/>
              </a:spcAft>
              <a:buSzPts val="1300"/>
              <a:buFont typeface="Maven Pro"/>
              <a:buChar char="●"/>
            </a:pPr>
            <a:r>
              <a:rPr lang="en-GB">
                <a:latin typeface="Maven Pro"/>
                <a:ea typeface="Maven Pro"/>
                <a:cs typeface="Maven Pro"/>
                <a:sym typeface="Maven Pro"/>
              </a:rPr>
              <a:t>Συνδυασμός των μεθόδων sICA και NMA με τη μέθοδο wICA</a:t>
            </a:r>
            <a:endParaRPr>
              <a:latin typeface="Maven Pro"/>
              <a:ea typeface="Maven Pro"/>
              <a:cs typeface="Maven Pro"/>
              <a:sym typeface="Maven Pro"/>
            </a:endParaRPr>
          </a:p>
          <a:p>
            <a:pPr indent="-311150" lvl="0" marL="457200" rtl="0" algn="l">
              <a:spcBef>
                <a:spcPts val="0"/>
              </a:spcBef>
              <a:spcAft>
                <a:spcPts val="0"/>
              </a:spcAft>
              <a:buSzPts val="1300"/>
              <a:buFont typeface="Maven Pro"/>
              <a:buChar char="●"/>
            </a:pPr>
            <a:r>
              <a:rPr lang="en-GB">
                <a:latin typeface="Maven Pro"/>
                <a:ea typeface="Maven Pro"/>
                <a:cs typeface="Maven Pro"/>
                <a:sym typeface="Maven Pro"/>
              </a:rPr>
              <a:t>Πειραματισμός με τον καθαρισμό ενός υποσυνόλου των ηλεκτροδίων</a:t>
            </a:r>
            <a:endParaRPr>
              <a:latin typeface="Maven Pro"/>
              <a:ea typeface="Maven Pro"/>
              <a:cs typeface="Maven Pro"/>
              <a:sym typeface="Maven Pro"/>
            </a:endParaRPr>
          </a:p>
          <a:p>
            <a:pPr indent="-311150" lvl="0" marL="457200" rtl="0" algn="l">
              <a:spcBef>
                <a:spcPts val="0"/>
              </a:spcBef>
              <a:spcAft>
                <a:spcPts val="0"/>
              </a:spcAft>
              <a:buSzPts val="1300"/>
              <a:buFont typeface="Maven Pro"/>
              <a:buChar char="●"/>
            </a:pPr>
            <a:r>
              <a:rPr lang="en-GB">
                <a:latin typeface="Maven Pro"/>
                <a:ea typeface="Maven Pro"/>
                <a:cs typeface="Maven Pro"/>
                <a:sym typeface="Maven Pro"/>
              </a:rPr>
              <a:t>Καθαρισμός στο επίπεδο των πηγών αντί για το επίπεδο των ηλεκτροδίων</a:t>
            </a:r>
            <a:endParaRPr>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22" name="Shape 522"/>
        <p:cNvGrpSpPr/>
        <p:nvPr/>
      </p:nvGrpSpPr>
      <p:grpSpPr>
        <a:xfrm>
          <a:off x="0" y="0"/>
          <a:ext cx="0" cy="0"/>
          <a:chOff x="0" y="0"/>
          <a:chExt cx="0" cy="0"/>
        </a:xfrm>
      </p:grpSpPr>
      <p:sp>
        <p:nvSpPr>
          <p:cNvPr id="523" name="Google Shape;523;p40"/>
          <p:cNvSpPr txBox="1"/>
          <p:nvPr>
            <p:ph type="title"/>
          </p:nvPr>
        </p:nvSpPr>
        <p:spPr>
          <a:xfrm>
            <a:off x="3285000" y="0"/>
            <a:ext cx="25740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Ερωτήσεις</a:t>
            </a:r>
            <a:endParaRPr/>
          </a:p>
        </p:txBody>
      </p:sp>
      <p:sp>
        <p:nvSpPr>
          <p:cNvPr id="524" name="Google Shape;524;p40"/>
          <p:cNvSpPr txBox="1"/>
          <p:nvPr>
            <p:ph idx="1" type="body"/>
          </p:nvPr>
        </p:nvSpPr>
        <p:spPr>
          <a:xfrm>
            <a:off x="2627100" y="1638450"/>
            <a:ext cx="3889800" cy="81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700">
                <a:latin typeface="Maven Pro Medium"/>
                <a:ea typeface="Maven Pro Medium"/>
                <a:cs typeface="Maven Pro Medium"/>
                <a:sym typeface="Maven Pro Medium"/>
              </a:rPr>
              <a:t>Σας ευχαριστώ για την προσοχή σας!</a:t>
            </a:r>
            <a:endParaRPr sz="1700">
              <a:latin typeface="Maven Pro Medium"/>
              <a:ea typeface="Maven Pro Medium"/>
              <a:cs typeface="Maven Pro Medium"/>
              <a:sym typeface="Maven Pr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3" name="Shape 293"/>
        <p:cNvGrpSpPr/>
        <p:nvPr/>
      </p:nvGrpSpPr>
      <p:grpSpPr>
        <a:xfrm>
          <a:off x="0" y="0"/>
          <a:ext cx="0" cy="0"/>
          <a:chOff x="0" y="0"/>
          <a:chExt cx="0" cy="0"/>
        </a:xfrm>
      </p:grpSpPr>
      <p:sp>
        <p:nvSpPr>
          <p:cNvPr id="294" name="Google Shape;294;p15"/>
          <p:cNvSpPr txBox="1"/>
          <p:nvPr>
            <p:ph type="title"/>
          </p:nvPr>
        </p:nvSpPr>
        <p:spPr>
          <a:xfrm>
            <a:off x="2639100" y="0"/>
            <a:ext cx="4271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Μέθοδοι καθαρισμού </a:t>
            </a:r>
            <a:r>
              <a:rPr b="0" lang="en-GB">
                <a:latin typeface="Maven Pro SemiBold"/>
                <a:ea typeface="Maven Pro SemiBold"/>
                <a:cs typeface="Maven Pro SemiBold"/>
                <a:sym typeface="Maven Pro SemiBold"/>
              </a:rPr>
              <a:t>EEG</a:t>
            </a:r>
            <a:endParaRPr b="0">
              <a:latin typeface="Maven Pro SemiBold"/>
              <a:ea typeface="Maven Pro SemiBold"/>
              <a:cs typeface="Maven Pro SemiBold"/>
              <a:sym typeface="Maven Pro SemiBold"/>
            </a:endParaRPr>
          </a:p>
        </p:txBody>
      </p:sp>
      <p:sp>
        <p:nvSpPr>
          <p:cNvPr id="295" name="Google Shape;295;p15"/>
          <p:cNvSpPr txBox="1"/>
          <p:nvPr>
            <p:ph idx="1" type="body"/>
          </p:nvPr>
        </p:nvSpPr>
        <p:spPr>
          <a:xfrm>
            <a:off x="1259700" y="678100"/>
            <a:ext cx="7030500" cy="16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Maven Pro Medium"/>
                <a:ea typeface="Maven Pro Medium"/>
                <a:cs typeface="Maven Pro Medium"/>
                <a:sym typeface="Maven Pro Medium"/>
              </a:rPr>
              <a:t>Κατά τις απαρχές της τεχνολογίας, ο καθαρισμός συχνά γινόταν με την απόρριψη των μολυσμένων παρατηρήσεων.</a:t>
            </a:r>
            <a:endParaRPr sz="1400">
              <a:latin typeface="Maven Pro Medium"/>
              <a:ea typeface="Maven Pro Medium"/>
              <a:cs typeface="Maven Pro Medium"/>
              <a:sym typeface="Maven Pro Medium"/>
            </a:endParaRPr>
          </a:p>
          <a:p>
            <a:pPr indent="0" lvl="0" marL="0" rtl="0" algn="l">
              <a:spcBef>
                <a:spcPts val="1200"/>
              </a:spcBef>
              <a:spcAft>
                <a:spcPts val="0"/>
              </a:spcAft>
              <a:buNone/>
            </a:pPr>
            <a:r>
              <a:rPr lang="en-GB" sz="1400">
                <a:latin typeface="Maven Pro Medium"/>
                <a:ea typeface="Maven Pro Medium"/>
                <a:cs typeface="Maven Pro Medium"/>
                <a:sym typeface="Maven Pro Medium"/>
              </a:rPr>
              <a:t>Πλέον έχουν αναπτυχθεί μέθοδοι όπως αυτοί της οικογένειας μεθόδων τυφλού </a:t>
            </a:r>
            <a:r>
              <a:rPr lang="en-GB" sz="1400">
                <a:latin typeface="Maven Pro Medium"/>
                <a:ea typeface="Maven Pro Medium"/>
                <a:cs typeface="Maven Pro Medium"/>
                <a:sym typeface="Maven Pro Medium"/>
              </a:rPr>
              <a:t>διαχωρισμού πηγών</a:t>
            </a:r>
            <a:r>
              <a:rPr lang="en-GB" sz="1400">
                <a:latin typeface="Maven Pro Medium"/>
                <a:ea typeface="Maven Pro Medium"/>
                <a:cs typeface="Maven Pro Medium"/>
                <a:sym typeface="Maven Pro Medium"/>
              </a:rPr>
              <a:t> / </a:t>
            </a:r>
            <a:r>
              <a:rPr lang="en-GB" sz="1400">
                <a:latin typeface="Maven Pro"/>
                <a:ea typeface="Maven Pro"/>
                <a:cs typeface="Maven Pro"/>
                <a:sym typeface="Maven Pro"/>
              </a:rPr>
              <a:t>Blind Source Separation (BSS).</a:t>
            </a:r>
            <a:endParaRPr sz="1400">
              <a:latin typeface="Maven Pro"/>
              <a:ea typeface="Maven Pro"/>
              <a:cs typeface="Maven Pro"/>
              <a:sym typeface="Maven Pro"/>
            </a:endParaRPr>
          </a:p>
          <a:p>
            <a:pPr indent="0" lvl="0" marL="0" rtl="0" algn="l">
              <a:spcBef>
                <a:spcPts val="1200"/>
              </a:spcBef>
              <a:spcAft>
                <a:spcPts val="1200"/>
              </a:spcAft>
              <a:buNone/>
            </a:pPr>
            <a:r>
              <a:rPr lang="en-GB" sz="1400">
                <a:latin typeface="Maven Pro"/>
                <a:ea typeface="Maven Pro"/>
                <a:cs typeface="Maven Pro"/>
                <a:sym typeface="Maven Pro"/>
              </a:rPr>
              <a:t>Μία από τις μεθόδους BSS είναι η ανάλυση ανεξάρτητων συνιστωσών / independent component analysis(ICA).</a:t>
            </a:r>
            <a:endParaRPr sz="1400">
              <a:latin typeface="Maven Pro"/>
              <a:ea typeface="Maven Pro"/>
              <a:cs typeface="Maven Pro"/>
              <a:sym typeface="Maven Pro"/>
            </a:endParaRPr>
          </a:p>
        </p:txBody>
      </p:sp>
      <p:pic>
        <p:nvPicPr>
          <p:cNvPr id="296" name="Google Shape;296;p15"/>
          <p:cNvPicPr preferRelativeResize="0"/>
          <p:nvPr/>
        </p:nvPicPr>
        <p:blipFill>
          <a:blip r:embed="rId3">
            <a:alphaModFix/>
          </a:blip>
          <a:stretch>
            <a:fillRect/>
          </a:stretch>
        </p:blipFill>
        <p:spPr>
          <a:xfrm>
            <a:off x="1313850" y="2571750"/>
            <a:ext cx="6243775" cy="221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00" name="Shape 300"/>
        <p:cNvGrpSpPr/>
        <p:nvPr/>
      </p:nvGrpSpPr>
      <p:grpSpPr>
        <a:xfrm>
          <a:off x="0" y="0"/>
          <a:ext cx="0" cy="0"/>
          <a:chOff x="0" y="0"/>
          <a:chExt cx="0" cy="0"/>
        </a:xfrm>
      </p:grpSpPr>
      <p:sp>
        <p:nvSpPr>
          <p:cNvPr id="301" name="Google Shape;301;p16"/>
          <p:cNvSpPr txBox="1"/>
          <p:nvPr>
            <p:ph idx="1" type="body"/>
          </p:nvPr>
        </p:nvSpPr>
        <p:spPr>
          <a:xfrm>
            <a:off x="1303800" y="794575"/>
            <a:ext cx="7030500" cy="32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Maven Pro"/>
                <a:ea typeface="Maven Pro"/>
                <a:cs typeface="Maven Pro"/>
                <a:sym typeface="Maven Pro"/>
              </a:rPr>
              <a:t>Η ICA είναι πλέον μία από τις πιο δημοφιλείς μεθόδους καθαρισμού σημάτων EEG.</a:t>
            </a:r>
            <a:endParaRPr sz="1400">
              <a:latin typeface="Maven Pro"/>
              <a:ea typeface="Maven Pro"/>
              <a:cs typeface="Maven Pro"/>
              <a:sym typeface="Maven Pro"/>
            </a:endParaRPr>
          </a:p>
          <a:p>
            <a:pPr indent="0" lvl="0" marL="0" rtl="0" algn="l">
              <a:spcBef>
                <a:spcPts val="1200"/>
              </a:spcBef>
              <a:spcAft>
                <a:spcPts val="0"/>
              </a:spcAft>
              <a:buNone/>
            </a:pPr>
            <a:r>
              <a:rPr lang="en-GB" sz="1400">
                <a:latin typeface="Maven Pro"/>
                <a:ea typeface="Maven Pro"/>
                <a:cs typeface="Maven Pro"/>
                <a:sym typeface="Maven Pro"/>
              </a:rPr>
              <a:t>Ωστόσο υπάρχουν ορισμένες αμφιβολίες σχετικά με τις υποθέσεις της μεθόδου καθώς και με τον μηχανισμό με τον οποίο αφαιρείται ο θόρυβος.</a:t>
            </a:r>
            <a:endParaRPr sz="1400">
              <a:latin typeface="Maven Pro"/>
              <a:ea typeface="Maven Pro"/>
              <a:cs typeface="Maven Pro"/>
              <a:sym typeface="Maven Pro"/>
            </a:endParaRPr>
          </a:p>
          <a:p>
            <a:pPr indent="0" lvl="0" marL="0" rtl="0" algn="l">
              <a:spcBef>
                <a:spcPts val="1200"/>
              </a:spcBef>
              <a:spcAft>
                <a:spcPts val="0"/>
              </a:spcAft>
              <a:buNone/>
            </a:pPr>
            <a:r>
              <a:rPr lang="en-GB" sz="1400">
                <a:latin typeface="Maven Pro"/>
                <a:ea typeface="Maven Pro"/>
                <a:cs typeface="Maven Pro"/>
                <a:sym typeface="Maven Pro"/>
              </a:rPr>
              <a:t>Ο σκοπός αυτής της εργασίας είναι η αξιολόγηση της ικανότητας της ICA να καθαρίσει τα δεδομένα EEG διατηρώντας την εγκεφαλική δραστηριότητα στο πλαίσιο της λειτουργικής ανάλυσης συνδεσιμότητας. </a:t>
            </a:r>
            <a:endParaRPr sz="1400">
              <a:latin typeface="Maven Pro"/>
              <a:ea typeface="Maven Pro"/>
              <a:cs typeface="Maven Pro"/>
              <a:sym typeface="Maven Pro"/>
            </a:endParaRPr>
          </a:p>
          <a:p>
            <a:pPr indent="0" lvl="0" marL="0" rtl="0" algn="l">
              <a:spcBef>
                <a:spcPts val="1200"/>
              </a:spcBef>
              <a:spcAft>
                <a:spcPts val="1200"/>
              </a:spcAft>
              <a:buNone/>
            </a:pPr>
            <a:r>
              <a:rPr lang="en-GB" sz="1400">
                <a:latin typeface="Maven Pro"/>
                <a:ea typeface="Maven Pro"/>
                <a:cs typeface="Maven Pro"/>
                <a:sym typeface="Maven Pro"/>
              </a:rPr>
              <a:t>Επιπλέον, αξιολογούνται και τρεις επεκτάσεις της ICA: η wavelet enhanced ICA (wICA), η stripped ICA (sICA) και η noise mixing approximation (NMA).</a:t>
            </a:r>
            <a:endParaRPr sz="1400">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05" name="Shape 305"/>
        <p:cNvGrpSpPr/>
        <p:nvPr/>
      </p:nvGrpSpPr>
      <p:grpSpPr>
        <a:xfrm>
          <a:off x="0" y="0"/>
          <a:ext cx="0" cy="0"/>
          <a:chOff x="0" y="0"/>
          <a:chExt cx="0" cy="0"/>
        </a:xfrm>
      </p:grpSpPr>
      <p:sp>
        <p:nvSpPr>
          <p:cNvPr id="306" name="Google Shape;306;p17"/>
          <p:cNvSpPr txBox="1"/>
          <p:nvPr>
            <p:ph type="title"/>
          </p:nvPr>
        </p:nvSpPr>
        <p:spPr>
          <a:xfrm>
            <a:off x="3430650" y="0"/>
            <a:ext cx="22827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Background</a:t>
            </a:r>
            <a:endParaRPr/>
          </a:p>
        </p:txBody>
      </p:sp>
      <p:sp>
        <p:nvSpPr>
          <p:cNvPr id="307" name="Google Shape;307;p17"/>
          <p:cNvSpPr txBox="1"/>
          <p:nvPr>
            <p:ph idx="1" type="body"/>
          </p:nvPr>
        </p:nvSpPr>
        <p:spPr>
          <a:xfrm>
            <a:off x="1313850" y="747600"/>
            <a:ext cx="2604000" cy="43959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2300">
                <a:latin typeface="Nunito Medium"/>
                <a:ea typeface="Nunito Medium"/>
                <a:cs typeface="Nunito Medium"/>
                <a:sym typeface="Nunito Medium"/>
              </a:rPr>
              <a:t>Forward και inverse problems</a:t>
            </a:r>
            <a:endParaRPr sz="2300">
              <a:latin typeface="Nunito Medium"/>
              <a:ea typeface="Nunito Medium"/>
              <a:cs typeface="Nunito Medium"/>
              <a:sym typeface="Nunito Medium"/>
            </a:endParaRPr>
          </a:p>
          <a:p>
            <a:pPr indent="0" lvl="0" marL="0" rtl="0" algn="l">
              <a:spcBef>
                <a:spcPts val="1200"/>
              </a:spcBef>
              <a:spcAft>
                <a:spcPts val="0"/>
              </a:spcAft>
              <a:buNone/>
            </a:pPr>
            <a:r>
              <a:rPr lang="en-GB" sz="1875">
                <a:latin typeface="Maven Pro"/>
                <a:ea typeface="Maven Pro"/>
                <a:cs typeface="Maven Pro"/>
                <a:sym typeface="Maven Pro"/>
              </a:rPr>
              <a:t>Ως forward problem </a:t>
            </a:r>
            <a:r>
              <a:rPr lang="en-GB" sz="1875">
                <a:latin typeface="Maven Pro"/>
                <a:ea typeface="Maven Pro"/>
                <a:cs typeface="Maven Pro"/>
                <a:sym typeface="Maven Pro"/>
              </a:rPr>
              <a:t>αναφέρεται ο υπολογισμός των μετρήσεων EEG όταν είναι γνωστά τα σήματα ηλεκτρικής δραστηριότητας των υποκείμενων πηγών εντός του εγκεφάλου και το μοντέλο του κεφαλιού του υποκειμένου.</a:t>
            </a:r>
            <a:endParaRPr sz="1875">
              <a:latin typeface="Maven Pro"/>
              <a:ea typeface="Maven Pro"/>
              <a:cs typeface="Maven Pro"/>
              <a:sym typeface="Maven Pro"/>
            </a:endParaRPr>
          </a:p>
          <a:p>
            <a:pPr indent="0" lvl="0" marL="0" rtl="0" algn="l">
              <a:spcBef>
                <a:spcPts val="1200"/>
              </a:spcBef>
              <a:spcAft>
                <a:spcPts val="0"/>
              </a:spcAft>
              <a:buNone/>
            </a:pPr>
            <a:r>
              <a:rPr lang="en-GB" sz="1875">
                <a:latin typeface="Maven Pro"/>
                <a:ea typeface="Maven Pro"/>
                <a:cs typeface="Maven Pro"/>
                <a:sym typeface="Maven Pro"/>
              </a:rPr>
              <a:t>Ως inverse problem </a:t>
            </a:r>
            <a:r>
              <a:rPr lang="en-GB" sz="1875">
                <a:latin typeface="Maven Pro"/>
                <a:ea typeface="Maven Pro"/>
                <a:cs typeface="Maven Pro"/>
                <a:sym typeface="Maven Pro"/>
              </a:rPr>
              <a:t>αναφέρεται ο υπολογισμός των σημάτων των υποκείμενων πηγών ηλεκτρικής δραστηριότητας όταν είναι γνωστές οι μετρήσεις EEG και το μοντέλο του κεφαλιού του υποκειμένου.</a:t>
            </a:r>
            <a:endParaRPr sz="1875">
              <a:latin typeface="Maven Pro"/>
              <a:ea typeface="Maven Pro"/>
              <a:cs typeface="Maven Pro"/>
              <a:sym typeface="Maven Pro"/>
            </a:endParaRPr>
          </a:p>
          <a:p>
            <a:pPr indent="0" lvl="0" marL="0" rtl="0" algn="l">
              <a:spcBef>
                <a:spcPts val="1200"/>
              </a:spcBef>
              <a:spcAft>
                <a:spcPts val="1200"/>
              </a:spcAft>
              <a:buNone/>
            </a:pPr>
            <a:r>
              <a:t/>
            </a:r>
            <a:endParaRPr sz="2300"/>
          </a:p>
        </p:txBody>
      </p:sp>
      <p:sp>
        <p:nvSpPr>
          <p:cNvPr id="308" name="Google Shape;308;p17"/>
          <p:cNvSpPr txBox="1"/>
          <p:nvPr/>
        </p:nvSpPr>
        <p:spPr>
          <a:xfrm>
            <a:off x="4078625" y="747600"/>
            <a:ext cx="2692200" cy="3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Nunito Medium"/>
                <a:ea typeface="Nunito Medium"/>
                <a:cs typeface="Nunito Medium"/>
                <a:sym typeface="Nunito Medium"/>
              </a:rPr>
              <a:t>Vector autoregressive models (VAR models)</a:t>
            </a:r>
            <a:endParaRPr sz="1600">
              <a:latin typeface="Nunito Medium"/>
              <a:ea typeface="Nunito Medium"/>
              <a:cs typeface="Nunito Medium"/>
              <a:sym typeface="Nunito Medium"/>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GB" sz="1300">
                <a:latin typeface="Maven Pro"/>
                <a:ea typeface="Maven Pro"/>
                <a:cs typeface="Maven Pro"/>
                <a:sym typeface="Maven Pro"/>
              </a:rPr>
              <a:t>Τα VAR μοντέλα είναι ένας τρόπος μοντελοποίησης πολυμεταβλητών στοχαστικών διαδικασιών που έχει εφαρμοστεί για την ανάλυση χρονοσειρών σε αρκετές επιστήμες. Η βασική υπόθεση αυτού του τύπου μοντελοποίησης είναι ότι η παρατηρούμενη μεταβλητή εξαρτάται γραμμικά από προηγούμενες τιμές όλων των μεταβλητών του συστήματος. Τα VAR μοντέλα εκφράζονται μαθηματικά από τον παρακάτω τύπο</a:t>
            </a:r>
            <a:endParaRPr sz="1300">
              <a:latin typeface="Maven Pro"/>
              <a:ea typeface="Maven Pro"/>
              <a:cs typeface="Maven Pro"/>
              <a:sym typeface="Maven Pr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09" name="Google Shape;309;p17"/>
          <p:cNvPicPr preferRelativeResize="0"/>
          <p:nvPr/>
        </p:nvPicPr>
        <p:blipFill>
          <a:blip r:embed="rId3">
            <a:alphaModFix/>
          </a:blip>
          <a:stretch>
            <a:fillRect/>
          </a:stretch>
        </p:blipFill>
        <p:spPr>
          <a:xfrm>
            <a:off x="4078625" y="4544000"/>
            <a:ext cx="2048275" cy="599495"/>
          </a:xfrm>
          <a:prstGeom prst="rect">
            <a:avLst/>
          </a:prstGeom>
          <a:noFill/>
          <a:ln>
            <a:noFill/>
          </a:ln>
        </p:spPr>
      </p:pic>
      <p:sp>
        <p:nvSpPr>
          <p:cNvPr id="310" name="Google Shape;310;p17"/>
          <p:cNvSpPr txBox="1"/>
          <p:nvPr/>
        </p:nvSpPr>
        <p:spPr>
          <a:xfrm>
            <a:off x="6770825" y="747600"/>
            <a:ext cx="23832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Nunito Medium"/>
                <a:ea typeface="Nunito Medium"/>
                <a:cs typeface="Nunito Medium"/>
                <a:sym typeface="Nunito Medium"/>
              </a:rPr>
              <a:t>Μετρικές αιτιότητας</a:t>
            </a:r>
            <a:endParaRPr sz="1600">
              <a:latin typeface="Nunito Medium"/>
              <a:ea typeface="Nunito Medium"/>
              <a:cs typeface="Nunito Medium"/>
              <a:sym typeface="Nunito Medium"/>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GB" sz="1300">
                <a:latin typeface="Maven Pro"/>
                <a:ea typeface="Maven Pro"/>
                <a:cs typeface="Maven Pro"/>
                <a:sym typeface="Maven Pro"/>
              </a:rPr>
              <a:t>Οι μετρικές αιτιότητας μας προσφέρουν μία μέθοδο ανάλυσης των αιτιακών αλληλεπιδράσεων μεταξύ των μεταβλητών ενός συστήματος.</a:t>
            </a:r>
            <a:endParaRPr sz="1300">
              <a:latin typeface="Maven Pro"/>
              <a:ea typeface="Maven Pro"/>
              <a:cs typeface="Maven Pro"/>
              <a:sym typeface="Maven Pro"/>
            </a:endParaRPr>
          </a:p>
          <a:p>
            <a:pPr indent="0" lvl="0" marL="0" rtl="0" algn="l">
              <a:spcBef>
                <a:spcPts val="0"/>
              </a:spcBef>
              <a:spcAft>
                <a:spcPts val="0"/>
              </a:spcAft>
              <a:buNone/>
            </a:pPr>
            <a:r>
              <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Στο πλαίσιο αυτής της εργασίας οι μετρικές αιτιότητας που χρησιμοποιούνται είναι οι conditional granger causality, restricted conditional granger causality και partial directed coherence.</a:t>
            </a:r>
            <a:endParaRPr sz="1300">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14" name="Shape 314"/>
        <p:cNvGrpSpPr/>
        <p:nvPr/>
      </p:nvGrpSpPr>
      <p:grpSpPr>
        <a:xfrm>
          <a:off x="0" y="0"/>
          <a:ext cx="0" cy="0"/>
          <a:chOff x="0" y="0"/>
          <a:chExt cx="0" cy="0"/>
        </a:xfrm>
      </p:grpSpPr>
      <p:sp>
        <p:nvSpPr>
          <p:cNvPr id="315" name="Google Shape;315;p18"/>
          <p:cNvSpPr txBox="1"/>
          <p:nvPr>
            <p:ph type="title"/>
          </p:nvPr>
        </p:nvSpPr>
        <p:spPr>
          <a:xfrm>
            <a:off x="2988750" y="0"/>
            <a:ext cx="48069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Υλικό και μέθοδοι</a:t>
            </a:r>
            <a:endParaRPr/>
          </a:p>
        </p:txBody>
      </p:sp>
      <p:sp>
        <p:nvSpPr>
          <p:cNvPr id="316" name="Google Shape;316;p18"/>
          <p:cNvSpPr txBox="1"/>
          <p:nvPr>
            <p:ph idx="1" type="body"/>
          </p:nvPr>
        </p:nvSpPr>
        <p:spPr>
          <a:xfrm>
            <a:off x="1293750" y="783575"/>
            <a:ext cx="2734800" cy="10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aven Pro SemiBold"/>
                <a:ea typeface="Maven Pro SemiBold"/>
                <a:cs typeface="Maven Pro SemiBold"/>
                <a:sym typeface="Maven Pro SemiBold"/>
              </a:rPr>
              <a:t>Ηλεκτρόδια</a:t>
            </a:r>
            <a:r>
              <a:rPr lang="en-GB"/>
              <a:t>: </a:t>
            </a:r>
            <a:r>
              <a:rPr lang="en-GB">
                <a:latin typeface="Maven Pro"/>
                <a:ea typeface="Maven Pro"/>
                <a:cs typeface="Maven Pro"/>
                <a:sym typeface="Maven Pro"/>
              </a:rPr>
              <a:t>64 ηλεκτρόδια τοποθετημένα σύμφωνα με το 10 - 20 international system.</a:t>
            </a:r>
            <a:endParaRPr>
              <a:latin typeface="Maven Pro"/>
              <a:ea typeface="Maven Pro"/>
              <a:cs typeface="Maven Pro"/>
              <a:sym typeface="Maven Pro"/>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7" name="Google Shape;317;p18"/>
          <p:cNvPicPr preferRelativeResize="0"/>
          <p:nvPr/>
        </p:nvPicPr>
        <p:blipFill>
          <a:blip r:embed="rId3">
            <a:alphaModFix/>
          </a:blip>
          <a:stretch>
            <a:fillRect/>
          </a:stretch>
        </p:blipFill>
        <p:spPr>
          <a:xfrm>
            <a:off x="4173975" y="1018826"/>
            <a:ext cx="3330825" cy="2745325"/>
          </a:xfrm>
          <a:prstGeom prst="rect">
            <a:avLst/>
          </a:prstGeom>
          <a:noFill/>
          <a:ln>
            <a:noFill/>
          </a:ln>
        </p:spPr>
      </p:pic>
      <p:sp>
        <p:nvSpPr>
          <p:cNvPr id="318" name="Google Shape;318;p18"/>
          <p:cNvSpPr txBox="1"/>
          <p:nvPr/>
        </p:nvSpPr>
        <p:spPr>
          <a:xfrm>
            <a:off x="1293750" y="1547050"/>
            <a:ext cx="2734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SemiBold"/>
                <a:ea typeface="Maven Pro SemiBold"/>
                <a:cs typeface="Maven Pro SemiBold"/>
                <a:sym typeface="Maven Pro SemiBold"/>
              </a:rPr>
              <a:t>Προσομοιωτικά δεδομένα</a:t>
            </a:r>
            <a:r>
              <a:rPr lang="en-GB" sz="1300">
                <a:latin typeface="Nunito"/>
                <a:ea typeface="Nunito"/>
                <a:cs typeface="Nunito"/>
                <a:sym typeface="Nunito"/>
              </a:rPr>
              <a:t>: </a:t>
            </a:r>
            <a:r>
              <a:rPr lang="en-GB" sz="1300">
                <a:latin typeface="Maven Pro"/>
                <a:ea typeface="Maven Pro"/>
                <a:cs typeface="Maven Pro"/>
                <a:sym typeface="Maven Pro"/>
              </a:rPr>
              <a:t>Προστέθηκαν χρονοσειρές που παρήχθησαν από VAR(1) μοντέλο σε 7 εγκεφαλικές περιοχές</a:t>
            </a:r>
            <a:endParaRPr sz="1300">
              <a:latin typeface="Maven Pro"/>
              <a:ea typeface="Maven Pro"/>
              <a:cs typeface="Maven Pro"/>
              <a:sym typeface="Maven Pro"/>
            </a:endParaRPr>
          </a:p>
          <a:p>
            <a:pPr indent="0" lvl="0" marL="0" rtl="0" algn="l">
              <a:spcBef>
                <a:spcPts val="0"/>
              </a:spcBef>
              <a:spcAft>
                <a:spcPts val="0"/>
              </a:spcAft>
              <a:buNone/>
            </a:pPr>
            <a:r>
              <a:rPr lang="en-GB" sz="1300">
                <a:latin typeface="Maven Pro"/>
                <a:ea typeface="Maven Pro"/>
                <a:cs typeface="Maven Pro"/>
                <a:sym typeface="Maven Pro"/>
              </a:rPr>
              <a:t>Προστέθηκαν χρονοσειρές pink noise στις υπόλοιπες 61 εγκεφαλικές περιοχές</a:t>
            </a:r>
            <a:endParaRPr sz="1300">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2" name="Shape 322"/>
        <p:cNvGrpSpPr/>
        <p:nvPr/>
      </p:nvGrpSpPr>
      <p:grpSpPr>
        <a:xfrm>
          <a:off x="0" y="0"/>
          <a:ext cx="0" cy="0"/>
          <a:chOff x="0" y="0"/>
          <a:chExt cx="0" cy="0"/>
        </a:xfrm>
      </p:grpSpPr>
      <p:sp>
        <p:nvSpPr>
          <p:cNvPr id="323" name="Google Shape;323;p19"/>
          <p:cNvSpPr txBox="1"/>
          <p:nvPr>
            <p:ph type="title"/>
          </p:nvPr>
        </p:nvSpPr>
        <p:spPr>
          <a:xfrm>
            <a:off x="3682800" y="0"/>
            <a:ext cx="22725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Θόρυβος</a:t>
            </a:r>
            <a:endParaRPr/>
          </a:p>
        </p:txBody>
      </p:sp>
      <p:sp>
        <p:nvSpPr>
          <p:cNvPr id="324" name="Google Shape;324;p19"/>
          <p:cNvSpPr txBox="1"/>
          <p:nvPr>
            <p:ph idx="1" type="body"/>
          </p:nvPr>
        </p:nvSpPr>
        <p:spPr>
          <a:xfrm>
            <a:off x="1303800" y="647100"/>
            <a:ext cx="3033900" cy="191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Medium"/>
                <a:ea typeface="Maven Pro Medium"/>
                <a:cs typeface="Maven Pro Medium"/>
                <a:sym typeface="Maven Pro Medium"/>
              </a:rPr>
              <a:t>Για την προσθήκη θορύβου παράχθηκε μία χρονοσειρά που προσομοιώνει το θόρυβο από το ανοιγοκλείσιμο των ματιών.</a:t>
            </a:r>
            <a:endParaRPr>
              <a:latin typeface="Maven Pro Medium"/>
              <a:ea typeface="Maven Pro Medium"/>
              <a:cs typeface="Maven Pro Medium"/>
              <a:sym typeface="Maven Pro Medium"/>
            </a:endParaRPr>
          </a:p>
          <a:p>
            <a:pPr indent="0" lvl="0" marL="0" rtl="0" algn="l">
              <a:spcBef>
                <a:spcPts val="1200"/>
              </a:spcBef>
              <a:spcAft>
                <a:spcPts val="1200"/>
              </a:spcAft>
              <a:buNone/>
            </a:pPr>
            <a:r>
              <a:rPr lang="en-GB">
                <a:latin typeface="Maven Pro Medium"/>
                <a:ea typeface="Maven Pro Medium"/>
                <a:cs typeface="Maven Pro Medium"/>
                <a:sym typeface="Maven Pro Medium"/>
              </a:rPr>
              <a:t>Στη συνέχεια η χρονοσειρά προστέθηκε σε κάθε ηλεκτρόδιο του καθαρού </a:t>
            </a:r>
            <a:r>
              <a:rPr lang="en-GB">
                <a:latin typeface="Maven Pro"/>
                <a:ea typeface="Maven Pro"/>
                <a:cs typeface="Maven Pro"/>
                <a:sym typeface="Maven Pro"/>
              </a:rPr>
              <a:t>EEG</a:t>
            </a:r>
            <a:r>
              <a:rPr lang="en-GB">
                <a:latin typeface="Maven Pro Medium"/>
                <a:ea typeface="Maven Pro Medium"/>
                <a:cs typeface="Maven Pro Medium"/>
                <a:sym typeface="Maven Pro Medium"/>
              </a:rPr>
              <a:t>, πολλαπλασιασμένη με ένα συντελεστή.</a:t>
            </a:r>
            <a:endParaRPr>
              <a:latin typeface="Maven Pro Medium"/>
              <a:ea typeface="Maven Pro Medium"/>
              <a:cs typeface="Maven Pro Medium"/>
              <a:sym typeface="Maven Pro Medium"/>
            </a:endParaRPr>
          </a:p>
        </p:txBody>
      </p:sp>
      <p:pic>
        <p:nvPicPr>
          <p:cNvPr id="325" name="Google Shape;325;p19"/>
          <p:cNvPicPr preferRelativeResize="0"/>
          <p:nvPr/>
        </p:nvPicPr>
        <p:blipFill>
          <a:blip r:embed="rId3">
            <a:alphaModFix/>
          </a:blip>
          <a:stretch>
            <a:fillRect/>
          </a:stretch>
        </p:blipFill>
        <p:spPr>
          <a:xfrm>
            <a:off x="4890450" y="647097"/>
            <a:ext cx="3083250" cy="2312448"/>
          </a:xfrm>
          <a:prstGeom prst="rect">
            <a:avLst/>
          </a:prstGeom>
          <a:noFill/>
          <a:ln>
            <a:noFill/>
          </a:ln>
        </p:spPr>
      </p:pic>
      <p:pic>
        <p:nvPicPr>
          <p:cNvPr id="326" name="Google Shape;326;p19"/>
          <p:cNvPicPr preferRelativeResize="0"/>
          <p:nvPr/>
        </p:nvPicPr>
        <p:blipFill>
          <a:blip r:embed="rId4">
            <a:alphaModFix/>
          </a:blip>
          <a:stretch>
            <a:fillRect/>
          </a:stretch>
        </p:blipFill>
        <p:spPr>
          <a:xfrm>
            <a:off x="1479838" y="2781974"/>
            <a:ext cx="2681833" cy="2220900"/>
          </a:xfrm>
          <a:prstGeom prst="rect">
            <a:avLst/>
          </a:prstGeom>
          <a:noFill/>
          <a:ln>
            <a:noFill/>
          </a:ln>
        </p:spPr>
      </p:pic>
      <p:sp>
        <p:nvSpPr>
          <p:cNvPr id="327" name="Google Shape;327;p19"/>
          <p:cNvSpPr txBox="1"/>
          <p:nvPr/>
        </p:nvSpPr>
        <p:spPr>
          <a:xfrm>
            <a:off x="4890450" y="4344950"/>
            <a:ext cx="293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Nunito"/>
                <a:ea typeface="Nunito"/>
                <a:cs typeface="Nunito"/>
                <a:sym typeface="Nunito"/>
              </a:rPr>
              <a:t>Ο θόρυβος καθαρίστηκε με 4 διαφορετικές μεθόδους: FastICA, wICA, sICA και NMA.</a:t>
            </a:r>
            <a:endParaRPr sz="1300">
              <a:latin typeface="Nunito"/>
              <a:ea typeface="Nunito"/>
              <a:cs typeface="Nunito"/>
              <a:sym typeface="Nunito"/>
            </a:endParaRPr>
          </a:p>
        </p:txBody>
      </p:sp>
      <p:sp>
        <p:nvSpPr>
          <p:cNvPr id="328" name="Google Shape;328;p19"/>
          <p:cNvSpPr txBox="1"/>
          <p:nvPr/>
        </p:nvSpPr>
        <p:spPr>
          <a:xfrm>
            <a:off x="4915125" y="2959550"/>
            <a:ext cx="3033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Οι συντελεστές υπολογίστηκαν από πραγματικά δεδομένα EEG, υπολογίζοντας το μέσο όρο των peak to peak distance σε spikes από ανοιγοκλείσιμο των ματιών για κάθε ηλεκτρόδιο και </a:t>
            </a:r>
            <a:r>
              <a:rPr lang="en-GB" sz="1300">
                <a:latin typeface="Maven Pro"/>
                <a:ea typeface="Maven Pro"/>
                <a:cs typeface="Maven Pro"/>
                <a:sym typeface="Maven Pro"/>
              </a:rPr>
              <a:t>κανονικοποιώντας.</a:t>
            </a:r>
            <a:r>
              <a:rPr lang="en-GB" sz="1300">
                <a:latin typeface="Maven Pro"/>
                <a:ea typeface="Maven Pro"/>
                <a:cs typeface="Maven Pro"/>
                <a:sym typeface="Maven Pro"/>
              </a:rPr>
              <a:t> </a:t>
            </a:r>
            <a:endParaRPr sz="13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2" name="Shape 332"/>
        <p:cNvGrpSpPr/>
        <p:nvPr/>
      </p:nvGrpSpPr>
      <p:grpSpPr>
        <a:xfrm>
          <a:off x="0" y="0"/>
          <a:ext cx="0" cy="0"/>
          <a:chOff x="0" y="0"/>
          <a:chExt cx="0" cy="0"/>
        </a:xfrm>
      </p:grpSpPr>
      <p:sp>
        <p:nvSpPr>
          <p:cNvPr id="333" name="Google Shape;333;p20"/>
          <p:cNvSpPr txBox="1"/>
          <p:nvPr>
            <p:ph idx="1" type="body"/>
          </p:nvPr>
        </p:nvSpPr>
        <p:spPr>
          <a:xfrm>
            <a:off x="1173200" y="633825"/>
            <a:ext cx="2031300" cy="158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sz="1400">
                <a:latin typeface="Maven Pro Medium"/>
                <a:ea typeface="Maven Pro Medium"/>
                <a:cs typeface="Maven Pro Medium"/>
                <a:sym typeface="Maven Pro Medium"/>
              </a:rPr>
              <a:t>sICA: </a:t>
            </a:r>
            <a:r>
              <a:rPr lang="en-GB" sz="1400">
                <a:latin typeface="Maven Pro"/>
                <a:ea typeface="Maven Pro"/>
                <a:cs typeface="Maven Pro"/>
                <a:sym typeface="Maven Pro"/>
              </a:rPr>
              <a:t>Ταξινόμηση των ηλεκτροδίων ανάλογα με την απόστασή τους από την πηγή του θορύβου, και εφαρμογή της ICA στο κάθε set ξεχωριστά.</a:t>
            </a:r>
            <a:endParaRPr sz="1400">
              <a:latin typeface="Maven Pro"/>
              <a:ea typeface="Maven Pro"/>
              <a:cs typeface="Maven Pro"/>
              <a:sym typeface="Maven Pro"/>
            </a:endParaRPr>
          </a:p>
        </p:txBody>
      </p:sp>
      <p:pic>
        <p:nvPicPr>
          <p:cNvPr id="334" name="Google Shape;334;p20"/>
          <p:cNvPicPr preferRelativeResize="0"/>
          <p:nvPr/>
        </p:nvPicPr>
        <p:blipFill>
          <a:blip r:embed="rId3">
            <a:alphaModFix/>
          </a:blip>
          <a:stretch>
            <a:fillRect/>
          </a:stretch>
        </p:blipFill>
        <p:spPr>
          <a:xfrm>
            <a:off x="3777200" y="252100"/>
            <a:ext cx="1945112" cy="1685250"/>
          </a:xfrm>
          <a:prstGeom prst="rect">
            <a:avLst/>
          </a:prstGeom>
          <a:noFill/>
          <a:ln>
            <a:noFill/>
          </a:ln>
        </p:spPr>
      </p:pic>
      <p:sp>
        <p:nvSpPr>
          <p:cNvPr id="335" name="Google Shape;335;p20"/>
          <p:cNvSpPr txBox="1"/>
          <p:nvPr/>
        </p:nvSpPr>
        <p:spPr>
          <a:xfrm>
            <a:off x="1173200" y="2373000"/>
            <a:ext cx="2604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Medium"/>
                <a:ea typeface="Maven Pro Medium"/>
                <a:cs typeface="Maven Pro Medium"/>
                <a:sym typeface="Maven Pro Medium"/>
              </a:rPr>
              <a:t>NMA: </a:t>
            </a:r>
            <a:r>
              <a:rPr lang="en-GB">
                <a:latin typeface="Maven Pro"/>
                <a:ea typeface="Maven Pro"/>
                <a:cs typeface="Maven Pro"/>
                <a:sym typeface="Maven Pro"/>
              </a:rPr>
              <a:t>υπολογισμός της χρονοσειράς θορύβου με χρήση ICA (ή κάποιου ανάλογου αλγορίθμου) σε κάποιο (μπροστινό) ηλεκτρόδιο αναφοράς. Υπολογισμός του συντελεστή προβολής του θορύβου στο κάθε ηλεκτρόδιο ανεξάρτητα με χρήση του κανονικοποιημένου μέσου peak to peak distance από την καταγραφή EEG.</a:t>
            </a:r>
            <a:endParaRPr>
              <a:latin typeface="Maven Pro"/>
              <a:ea typeface="Maven Pro"/>
              <a:cs typeface="Maven Pro"/>
              <a:sym typeface="Maven Pro"/>
            </a:endParaRPr>
          </a:p>
        </p:txBody>
      </p:sp>
      <p:pic>
        <p:nvPicPr>
          <p:cNvPr id="336" name="Google Shape;336;p20"/>
          <p:cNvPicPr preferRelativeResize="0"/>
          <p:nvPr/>
        </p:nvPicPr>
        <p:blipFill>
          <a:blip r:embed="rId4">
            <a:alphaModFix/>
          </a:blip>
          <a:stretch>
            <a:fillRect/>
          </a:stretch>
        </p:blipFill>
        <p:spPr>
          <a:xfrm>
            <a:off x="3777189" y="1937350"/>
            <a:ext cx="4190200" cy="314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40" name="Shape 340"/>
        <p:cNvGrpSpPr/>
        <p:nvPr/>
      </p:nvGrpSpPr>
      <p:grpSpPr>
        <a:xfrm>
          <a:off x="0" y="0"/>
          <a:ext cx="0" cy="0"/>
          <a:chOff x="0" y="0"/>
          <a:chExt cx="0" cy="0"/>
        </a:xfrm>
      </p:grpSpPr>
      <p:sp>
        <p:nvSpPr>
          <p:cNvPr id="341" name="Google Shape;341;p21"/>
          <p:cNvSpPr txBox="1"/>
          <p:nvPr>
            <p:ph type="title"/>
          </p:nvPr>
        </p:nvSpPr>
        <p:spPr>
          <a:xfrm>
            <a:off x="3330300" y="0"/>
            <a:ext cx="2483400" cy="92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Μεθοδολογία</a:t>
            </a:r>
            <a:endParaRPr/>
          </a:p>
        </p:txBody>
      </p:sp>
      <p:sp>
        <p:nvSpPr>
          <p:cNvPr id="342" name="Google Shape;342;p21"/>
          <p:cNvSpPr txBox="1"/>
          <p:nvPr>
            <p:ph idx="1" type="body"/>
          </p:nvPr>
        </p:nvSpPr>
        <p:spPr>
          <a:xfrm>
            <a:off x="1253575" y="653950"/>
            <a:ext cx="2523600" cy="28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aven Pro SemiBold"/>
                <a:ea typeface="Maven Pro SemiBold"/>
                <a:cs typeface="Maven Pro SemiBold"/>
                <a:sym typeface="Maven Pro SemiBold"/>
              </a:rPr>
              <a:t>Βασικό πείραμα</a:t>
            </a:r>
            <a:endParaRPr>
              <a:latin typeface="Maven Pro SemiBold"/>
              <a:ea typeface="Maven Pro SemiBold"/>
              <a:cs typeface="Maven Pro SemiBold"/>
              <a:sym typeface="Maven Pro SemiBold"/>
            </a:endParaRPr>
          </a:p>
          <a:p>
            <a:pPr indent="-311150" lvl="0" marL="457200" rtl="0" algn="l">
              <a:spcBef>
                <a:spcPts val="1200"/>
              </a:spcBef>
              <a:spcAft>
                <a:spcPts val="0"/>
              </a:spcAft>
              <a:buSzPts val="1300"/>
              <a:buFont typeface="Maven Pro Medium"/>
              <a:buChar char="●"/>
            </a:pPr>
            <a:r>
              <a:rPr lang="en-GB">
                <a:latin typeface="Maven Pro Medium"/>
                <a:ea typeface="Maven Pro Medium"/>
                <a:cs typeface="Maven Pro Medium"/>
                <a:sym typeface="Maven Pro Medium"/>
              </a:rPr>
              <a:t>Παραγωγή καθαρού </a:t>
            </a:r>
            <a:r>
              <a:rPr lang="en-GB">
                <a:latin typeface="Maven Pro"/>
                <a:ea typeface="Maven Pro"/>
                <a:cs typeface="Maven Pro"/>
                <a:sym typeface="Maven Pro"/>
              </a:rPr>
              <a:t>EEG </a:t>
            </a:r>
            <a:r>
              <a:rPr lang="en-GB">
                <a:latin typeface="Maven Pro Medium"/>
                <a:ea typeface="Maven Pro Medium"/>
                <a:cs typeface="Maven Pro Medium"/>
                <a:sym typeface="Maven Pro Medium"/>
              </a:rPr>
              <a:t>(προσομοιωτικά δεδομένα)</a:t>
            </a:r>
            <a:endParaRPr>
              <a:latin typeface="Maven Pro Medium"/>
              <a:ea typeface="Maven Pro Medium"/>
              <a:cs typeface="Maven Pro Medium"/>
              <a:sym typeface="Maven Pro Medium"/>
            </a:endParaRPr>
          </a:p>
          <a:p>
            <a:pPr indent="-311150" lvl="0" marL="457200" rtl="0" algn="l">
              <a:spcBef>
                <a:spcPts val="0"/>
              </a:spcBef>
              <a:spcAft>
                <a:spcPts val="0"/>
              </a:spcAft>
              <a:buSzPts val="1300"/>
              <a:buFont typeface="Maven Pro Medium"/>
              <a:buChar char="●"/>
            </a:pPr>
            <a:r>
              <a:rPr lang="en-GB">
                <a:latin typeface="Maven Pro Medium"/>
                <a:ea typeface="Maven Pro Medium"/>
                <a:cs typeface="Maven Pro Medium"/>
                <a:sym typeface="Maven Pro Medium"/>
              </a:rPr>
              <a:t>Προσθήκη θορύβου</a:t>
            </a:r>
            <a:endParaRPr>
              <a:latin typeface="Maven Pro Medium"/>
              <a:ea typeface="Maven Pro Medium"/>
              <a:cs typeface="Maven Pro Medium"/>
              <a:sym typeface="Maven Pro Medium"/>
            </a:endParaRPr>
          </a:p>
          <a:p>
            <a:pPr indent="-311150" lvl="0" marL="457200" rtl="0" algn="l">
              <a:spcBef>
                <a:spcPts val="0"/>
              </a:spcBef>
              <a:spcAft>
                <a:spcPts val="0"/>
              </a:spcAft>
              <a:buSzPts val="1300"/>
              <a:buFont typeface="Maven Pro Medium"/>
              <a:buChar char="●"/>
            </a:pPr>
            <a:r>
              <a:rPr lang="en-GB">
                <a:latin typeface="Maven Pro Medium"/>
                <a:ea typeface="Maven Pro Medium"/>
                <a:cs typeface="Maven Pro Medium"/>
                <a:sym typeface="Maven Pro Medium"/>
              </a:rPr>
              <a:t>Καθαρισμός με </a:t>
            </a:r>
            <a:r>
              <a:rPr lang="en-GB">
                <a:latin typeface="Maven Pro"/>
                <a:ea typeface="Maven Pro"/>
                <a:cs typeface="Maven Pro"/>
                <a:sym typeface="Maven Pro"/>
              </a:rPr>
              <a:t>4</a:t>
            </a:r>
            <a:r>
              <a:rPr lang="en-GB">
                <a:latin typeface="Maven Pro Medium"/>
                <a:ea typeface="Maven Pro Medium"/>
                <a:cs typeface="Maven Pro Medium"/>
                <a:sym typeface="Maven Pro Medium"/>
              </a:rPr>
              <a:t> μεθόδους</a:t>
            </a:r>
            <a:endParaRPr>
              <a:latin typeface="Maven Pro Medium"/>
              <a:ea typeface="Maven Pro Medium"/>
              <a:cs typeface="Maven Pro Medium"/>
              <a:sym typeface="Maven Pro Medium"/>
            </a:endParaRPr>
          </a:p>
          <a:p>
            <a:pPr indent="-311150" lvl="0" marL="457200" rtl="0" algn="l">
              <a:spcBef>
                <a:spcPts val="0"/>
              </a:spcBef>
              <a:spcAft>
                <a:spcPts val="0"/>
              </a:spcAft>
              <a:buSzPts val="1300"/>
              <a:buFont typeface="Maven Pro Medium"/>
              <a:buChar char="●"/>
            </a:pPr>
            <a:r>
              <a:rPr lang="en-GB">
                <a:latin typeface="Maven Pro Medium"/>
                <a:ea typeface="Maven Pro Medium"/>
                <a:cs typeface="Maven Pro Medium"/>
                <a:sym typeface="Maven Pro Medium"/>
              </a:rPr>
              <a:t>Ανάλυση συνδεσιμότητας στο επίπεδο των ηλεκτροδίων και στο επίπεδο των υποκείμενων πηγών</a:t>
            </a:r>
            <a:endParaRPr>
              <a:latin typeface="Maven Pro Medium"/>
              <a:ea typeface="Maven Pro Medium"/>
              <a:cs typeface="Maven Pro Medium"/>
              <a:sym typeface="Maven Pro Medium"/>
            </a:endParaRPr>
          </a:p>
        </p:txBody>
      </p:sp>
      <p:sp>
        <p:nvSpPr>
          <p:cNvPr id="343" name="Google Shape;343;p21"/>
          <p:cNvSpPr txBox="1"/>
          <p:nvPr/>
        </p:nvSpPr>
        <p:spPr>
          <a:xfrm>
            <a:off x="4791900" y="783575"/>
            <a:ext cx="287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aven Pro SemiBold"/>
                <a:ea typeface="Maven Pro SemiBold"/>
                <a:cs typeface="Maven Pro SemiBold"/>
                <a:sym typeface="Maven Pro SemiBold"/>
              </a:rPr>
              <a:t>Μετρήσεις</a:t>
            </a:r>
            <a:endParaRPr>
              <a:latin typeface="Maven Pro SemiBold"/>
              <a:ea typeface="Maven Pro SemiBold"/>
              <a:cs typeface="Maven Pro SemiBold"/>
              <a:sym typeface="Maven Pro SemiBold"/>
            </a:endParaRPr>
          </a:p>
          <a:p>
            <a:pPr indent="0" lvl="0" marL="0" rtl="0" algn="l">
              <a:spcBef>
                <a:spcPts val="0"/>
              </a:spcBef>
              <a:spcAft>
                <a:spcPts val="0"/>
              </a:spcAft>
              <a:buNone/>
            </a:pPr>
            <a:r>
              <a:t/>
            </a:r>
            <a:endParaRPr>
              <a:latin typeface="Maven Pro SemiBold"/>
              <a:ea typeface="Maven Pro SemiBold"/>
              <a:cs typeface="Maven Pro SemiBold"/>
              <a:sym typeface="Maven Pro SemiBold"/>
            </a:endParaRPr>
          </a:p>
          <a:p>
            <a:pPr indent="0" lvl="0" marL="0" rtl="0" algn="l">
              <a:spcBef>
                <a:spcPts val="0"/>
              </a:spcBef>
              <a:spcAft>
                <a:spcPts val="0"/>
              </a:spcAft>
              <a:buNone/>
            </a:pPr>
            <a:r>
              <a:t/>
            </a:r>
            <a:endParaRPr>
              <a:latin typeface="Maven Pro SemiBold"/>
              <a:ea typeface="Maven Pro SemiBold"/>
              <a:cs typeface="Maven Pro SemiBold"/>
              <a:sym typeface="Maven Pro SemiBold"/>
            </a:endParaRPr>
          </a:p>
        </p:txBody>
      </p:sp>
      <p:graphicFrame>
        <p:nvGraphicFramePr>
          <p:cNvPr id="344" name="Google Shape;344;p21"/>
          <p:cNvGraphicFramePr/>
          <p:nvPr/>
        </p:nvGraphicFramePr>
        <p:xfrm>
          <a:off x="4791900" y="1230350"/>
          <a:ext cx="3000000" cy="3000000"/>
        </p:xfrm>
        <a:graphic>
          <a:graphicData uri="http://schemas.openxmlformats.org/drawingml/2006/table">
            <a:tbl>
              <a:tblPr>
                <a:noFill/>
                <a:tableStyleId>{269426EE-32CD-414F-B31B-2DA8FA05BD3C}</a:tableStyleId>
              </a:tblPr>
              <a:tblGrid>
                <a:gridCol w="1159300"/>
                <a:gridCol w="1159300"/>
                <a:gridCol w="1159300"/>
              </a:tblGrid>
              <a:tr h="822925">
                <a:tc>
                  <a:txBody>
                    <a:bodyPr/>
                    <a:lstStyle/>
                    <a:p>
                      <a:pPr indent="0" lvl="0" marL="0" rtl="0" algn="l">
                        <a:spcBef>
                          <a:spcPts val="0"/>
                        </a:spcBef>
                        <a:spcAft>
                          <a:spcPts val="0"/>
                        </a:spcAft>
                        <a:buNone/>
                      </a:pPr>
                      <a:r>
                        <a:rPr lang="en-GB">
                          <a:latin typeface="Nunito"/>
                          <a:ea typeface="Nunito"/>
                          <a:cs typeface="Nunito"/>
                          <a:sym typeface="Nunito"/>
                        </a:rPr>
                        <a:t>64 </a:t>
                      </a:r>
                      <a:r>
                        <a:rPr lang="en-GB">
                          <a:latin typeface="Maven Pro Medium"/>
                          <a:ea typeface="Maven Pro Medium"/>
                          <a:cs typeface="Maven Pro Medium"/>
                          <a:sym typeface="Maven Pro Medium"/>
                        </a:rPr>
                        <a:t>ηλεκτρόδια</a:t>
                      </a:r>
                      <a:endParaRPr>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a:latin typeface="Nunito"/>
                          <a:ea typeface="Nunito"/>
                          <a:cs typeface="Nunito"/>
                          <a:sym typeface="Nunito"/>
                        </a:rPr>
                        <a:t>7</a:t>
                      </a:r>
                      <a:r>
                        <a:rPr lang="en-GB">
                          <a:latin typeface="Maven Pro Medium"/>
                          <a:ea typeface="Maven Pro Medium"/>
                          <a:cs typeface="Maven Pro Medium"/>
                          <a:sym typeface="Maven Pro Medium"/>
                        </a:rPr>
                        <a:t> περιοχές</a:t>
                      </a:r>
                      <a:endParaRPr>
                        <a:latin typeface="Maven Pro Medium"/>
                        <a:ea typeface="Maven Pro Medium"/>
                        <a:cs typeface="Maven Pro Medium"/>
                        <a:sym typeface="Maven Pro Medium"/>
                      </a:endParaRPr>
                    </a:p>
                  </a:txBody>
                  <a:tcPr marT="91425" marB="91425" marR="91425" marL="91425"/>
                </a:tc>
                <a:tc>
                  <a:txBody>
                    <a:bodyPr/>
                    <a:lstStyle/>
                    <a:p>
                      <a:pPr indent="0" lvl="0" marL="0" rtl="0" algn="l">
                        <a:spcBef>
                          <a:spcPts val="0"/>
                        </a:spcBef>
                        <a:spcAft>
                          <a:spcPts val="0"/>
                        </a:spcAft>
                        <a:buNone/>
                      </a:pPr>
                      <a:r>
                        <a:rPr lang="en-GB">
                          <a:latin typeface="Nunito"/>
                          <a:ea typeface="Nunito"/>
                          <a:cs typeface="Nunito"/>
                          <a:sym typeface="Nunito"/>
                        </a:rPr>
                        <a:t>68</a:t>
                      </a:r>
                      <a:r>
                        <a:rPr lang="en-GB">
                          <a:latin typeface="Maven Pro Medium"/>
                          <a:ea typeface="Maven Pro Medium"/>
                          <a:cs typeface="Maven Pro Medium"/>
                          <a:sym typeface="Maven Pro Medium"/>
                        </a:rPr>
                        <a:t> περιοχές</a:t>
                      </a:r>
                      <a:endParaRPr>
                        <a:latin typeface="Maven Pro Medium"/>
                        <a:ea typeface="Maven Pro Medium"/>
                        <a:cs typeface="Maven Pro Medium"/>
                        <a:sym typeface="Maven Pro Medium"/>
                      </a:endParaRPr>
                    </a:p>
                  </a:txBody>
                  <a:tcPr marT="91425" marB="91425" marR="91425" marL="91425"/>
                </a:tc>
              </a:tr>
              <a:tr h="426550">
                <a:tc>
                  <a:txBody>
                    <a:bodyPr/>
                    <a:lstStyle/>
                    <a:p>
                      <a:pPr indent="0" lvl="0" marL="0" rtl="0" algn="l">
                        <a:spcBef>
                          <a:spcPts val="0"/>
                        </a:spcBef>
                        <a:spcAft>
                          <a:spcPts val="0"/>
                        </a:spcAft>
                        <a:buNone/>
                      </a:pPr>
                      <a:r>
                        <a:rPr lang="en-GB"/>
                        <a:t>MSE</a:t>
                      </a:r>
                      <a:endParaRPr/>
                    </a:p>
                  </a:txBody>
                  <a:tcPr marT="91425" marB="91425" marR="91425" marL="91425"/>
                </a:tc>
                <a:tc>
                  <a:txBody>
                    <a:bodyPr/>
                    <a:lstStyle/>
                    <a:p>
                      <a:pPr indent="0" lvl="0" marL="0" rtl="0" algn="l">
                        <a:spcBef>
                          <a:spcPts val="0"/>
                        </a:spcBef>
                        <a:spcAft>
                          <a:spcPts val="0"/>
                        </a:spcAft>
                        <a:buNone/>
                      </a:pPr>
                      <a:r>
                        <a:rPr lang="en-GB"/>
                        <a:t>CGCI</a:t>
                      </a:r>
                      <a:endParaRPr/>
                    </a:p>
                  </a:txBody>
                  <a:tcPr marT="91425" marB="91425" marR="91425" marL="91425"/>
                </a:tc>
                <a:tc>
                  <a:txBody>
                    <a:bodyPr/>
                    <a:lstStyle/>
                    <a:p>
                      <a:pPr indent="0" lvl="0" marL="0" rtl="0" algn="l">
                        <a:spcBef>
                          <a:spcPts val="0"/>
                        </a:spcBef>
                        <a:spcAft>
                          <a:spcPts val="0"/>
                        </a:spcAft>
                        <a:buNone/>
                      </a:pPr>
                      <a:r>
                        <a:rPr lang="en-GB"/>
                        <a:t>rCGCI</a:t>
                      </a:r>
                      <a:endParaRPr/>
                    </a:p>
                  </a:txBody>
                  <a:tcPr marT="91425" marB="91425" marR="91425" marL="91425"/>
                </a:tc>
              </a:tr>
              <a:tr h="426550">
                <a:tc>
                  <a:txBody>
                    <a:bodyPr/>
                    <a:lstStyle/>
                    <a:p>
                      <a:pPr indent="0" lvl="0" marL="0" rtl="0" algn="l">
                        <a:spcBef>
                          <a:spcPts val="0"/>
                        </a:spcBef>
                        <a:spcAft>
                          <a:spcPts val="0"/>
                        </a:spcAft>
                        <a:buNone/>
                      </a:pPr>
                      <a:r>
                        <a:rPr lang="en-GB"/>
                        <a:t>rCGCI</a:t>
                      </a:r>
                      <a:endParaRPr/>
                    </a:p>
                  </a:txBody>
                  <a:tcPr marT="91425" marB="91425" marR="91425" marL="91425"/>
                </a:tc>
                <a:tc>
                  <a:txBody>
                    <a:bodyPr/>
                    <a:lstStyle/>
                    <a:p>
                      <a:pPr indent="0" lvl="0" marL="0" rtl="0" algn="l">
                        <a:spcBef>
                          <a:spcPts val="0"/>
                        </a:spcBef>
                        <a:spcAft>
                          <a:spcPts val="0"/>
                        </a:spcAft>
                        <a:buNone/>
                      </a:pPr>
                      <a:r>
                        <a:rPr lang="en-GB"/>
                        <a:t>PDC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6550">
                <a:tc>
                  <a:txBody>
                    <a:bodyPr/>
                    <a:lstStyle/>
                    <a:p>
                      <a:pPr indent="0" lvl="0" marL="0" rtl="0" algn="l">
                        <a:spcBef>
                          <a:spcPts val="0"/>
                        </a:spcBef>
                        <a:spcAft>
                          <a:spcPts val="0"/>
                        </a:spcAft>
                        <a:buNone/>
                      </a:pPr>
                      <a:r>
                        <a:rPr lang="en-GB"/>
                        <a:t>Localization error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45" name="Google Shape;345;p21"/>
          <p:cNvSpPr txBox="1"/>
          <p:nvPr/>
        </p:nvSpPr>
        <p:spPr>
          <a:xfrm>
            <a:off x="1253575" y="3655975"/>
            <a:ext cx="3477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a:ea typeface="Maven Pro"/>
                <a:cs typeface="Maven Pro"/>
                <a:sym typeface="Maven Pro"/>
              </a:rPr>
              <a:t>Localization error</a:t>
            </a:r>
            <a:r>
              <a:rPr lang="en-GB" sz="1300">
                <a:latin typeface="Nunito"/>
                <a:ea typeface="Nunito"/>
                <a:cs typeface="Nunito"/>
                <a:sym typeface="Nunito"/>
              </a:rPr>
              <a:t> - </a:t>
            </a:r>
            <a:r>
              <a:rPr lang="en-GB" sz="1300">
                <a:latin typeface="Maven Pro Medium"/>
                <a:ea typeface="Maven Pro Medium"/>
                <a:cs typeface="Maven Pro Medium"/>
                <a:sym typeface="Maven Pro Medium"/>
              </a:rPr>
              <a:t>διαφορά δύο κανονικοποιημένων διανυσμάτων: της πραγματικής προβολής του θορύβου στα </a:t>
            </a:r>
            <a:r>
              <a:rPr lang="en-GB" sz="1300">
                <a:latin typeface="Maven Pro"/>
                <a:ea typeface="Maven Pro"/>
                <a:cs typeface="Maven Pro"/>
                <a:sym typeface="Maven Pro"/>
              </a:rPr>
              <a:t>64</a:t>
            </a:r>
            <a:r>
              <a:rPr lang="en-GB" sz="1300">
                <a:latin typeface="Maven Pro Medium"/>
                <a:ea typeface="Maven Pro Medium"/>
                <a:cs typeface="Maven Pro Medium"/>
                <a:sym typeface="Maven Pro Medium"/>
              </a:rPr>
              <a:t> ηλεκτρόδια και της προβολής που υπολογίστηκε από την εκάστοτε μέθοδο καθαρισμού.</a:t>
            </a:r>
            <a:endParaRPr sz="1300">
              <a:latin typeface="Maven Pro Medium"/>
              <a:ea typeface="Maven Pro Medium"/>
              <a:cs typeface="Maven Pro Medium"/>
              <a:sym typeface="Maven Pro Medium"/>
            </a:endParaRPr>
          </a:p>
        </p:txBody>
      </p:sp>
      <p:sp>
        <p:nvSpPr>
          <p:cNvPr id="346" name="Google Shape;346;p21"/>
          <p:cNvSpPr txBox="1"/>
          <p:nvPr/>
        </p:nvSpPr>
        <p:spPr>
          <a:xfrm>
            <a:off x="4681400" y="3727025"/>
            <a:ext cx="3588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Maven Pro Medium"/>
                <a:ea typeface="Maven Pro Medium"/>
                <a:cs typeface="Maven Pro Medium"/>
                <a:sym typeface="Maven Pro Medium"/>
              </a:rPr>
              <a:t>Το</a:t>
            </a:r>
            <a:r>
              <a:rPr lang="en-GB" sz="1300">
                <a:latin typeface="Maven Pro"/>
                <a:ea typeface="Maven Pro"/>
                <a:cs typeface="Maven Pro"/>
                <a:sym typeface="Maven Pro"/>
              </a:rPr>
              <a:t> localization error</a:t>
            </a:r>
            <a:r>
              <a:rPr lang="en-GB" sz="1300">
                <a:latin typeface="Maven Pro Medium"/>
                <a:ea typeface="Maven Pro Medium"/>
                <a:cs typeface="Maven Pro Medium"/>
                <a:sym typeface="Maven Pro Medium"/>
              </a:rPr>
              <a:t> είναι κοινό για τις μεθόδους </a:t>
            </a:r>
            <a:r>
              <a:rPr lang="en-GB" sz="1300">
                <a:latin typeface="Maven Pro"/>
                <a:ea typeface="Maven Pro"/>
                <a:cs typeface="Maven Pro"/>
                <a:sym typeface="Maven Pro"/>
              </a:rPr>
              <a:t>ICA </a:t>
            </a:r>
            <a:r>
              <a:rPr lang="en-GB" sz="1300">
                <a:latin typeface="Maven Pro Medium"/>
                <a:ea typeface="Maven Pro Medium"/>
                <a:cs typeface="Maven Pro Medium"/>
                <a:sym typeface="Maven Pro Medium"/>
              </a:rPr>
              <a:t>και </a:t>
            </a:r>
            <a:r>
              <a:rPr lang="en-GB" sz="1300">
                <a:latin typeface="Maven Pro"/>
                <a:ea typeface="Maven Pro"/>
                <a:cs typeface="Maven Pro"/>
                <a:sym typeface="Maven Pro"/>
              </a:rPr>
              <a:t>wICA</a:t>
            </a:r>
            <a:r>
              <a:rPr lang="en-GB" sz="1300">
                <a:latin typeface="Maven Pro Medium"/>
                <a:ea typeface="Maven Pro Medium"/>
                <a:cs typeface="Maven Pro Medium"/>
                <a:sym typeface="Maven Pro Medium"/>
              </a:rPr>
              <a:t>. Επομένως υπολογίζεται μόνο για τις μεθόδους </a:t>
            </a:r>
            <a:r>
              <a:rPr lang="en-GB" sz="1300">
                <a:latin typeface="Maven Pro"/>
                <a:ea typeface="Maven Pro"/>
                <a:cs typeface="Maven Pro"/>
                <a:sym typeface="Maven Pro"/>
              </a:rPr>
              <a:t>ICA, sICA και NMA.</a:t>
            </a:r>
            <a:endParaRPr sz="1300">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